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0" r:id="rId3"/>
    <p:sldId id="292" r:id="rId4"/>
    <p:sldId id="297" r:id="rId5"/>
    <p:sldId id="298" r:id="rId6"/>
    <p:sldId id="293" r:id="rId7"/>
    <p:sldId id="299" r:id="rId8"/>
    <p:sldId id="265" r:id="rId9"/>
    <p:sldId id="268" r:id="rId10"/>
    <p:sldId id="274" r:id="rId11"/>
    <p:sldId id="269" r:id="rId12"/>
    <p:sldId id="267" r:id="rId13"/>
    <p:sldId id="294" r:id="rId14"/>
    <p:sldId id="263" r:id="rId15"/>
    <p:sldId id="264" r:id="rId16"/>
    <p:sldId id="271" r:id="rId17"/>
    <p:sldId id="295" r:id="rId18"/>
    <p:sldId id="291" r:id="rId19"/>
    <p:sldId id="270" r:id="rId20"/>
    <p:sldId id="273" r:id="rId21"/>
    <p:sldId id="301" r:id="rId22"/>
    <p:sldId id="296" r:id="rId23"/>
    <p:sldId id="275" r:id="rId24"/>
    <p:sldId id="276" r:id="rId25"/>
    <p:sldId id="278" r:id="rId26"/>
    <p:sldId id="261" r:id="rId27"/>
    <p:sldId id="300" r:id="rId28"/>
    <p:sldId id="262" r:id="rId29"/>
    <p:sldId id="290" r:id="rId30"/>
    <p:sldId id="279" r:id="rId31"/>
    <p:sldId id="286" r:id="rId32"/>
    <p:sldId id="287" r:id="rId33"/>
    <p:sldId id="281" r:id="rId34"/>
    <p:sldId id="282" r:id="rId35"/>
    <p:sldId id="283" r:id="rId36"/>
    <p:sldId id="284" r:id="rId37"/>
    <p:sldId id="285" r:id="rId38"/>
    <p:sldId id="288" r:id="rId39"/>
    <p:sldId id="289" r:id="rId40"/>
    <p:sldId id="304" r:id="rId41"/>
    <p:sldId id="303" r:id="rId42"/>
    <p:sldId id="259" r:id="rId4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74972" autoAdjust="0"/>
  </p:normalViewPr>
  <p:slideViewPr>
    <p:cSldViewPr snapToGrid="0">
      <p:cViewPr varScale="1">
        <p:scale>
          <a:sx n="88" d="100"/>
          <a:sy n="88" d="100"/>
        </p:scale>
        <p:origin x="15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1AD9B-AC4E-46DB-B243-C748B03DDF56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1C0D37E5-1D8F-4D5E-9E48-1DE3C6CCE288}">
      <dgm:prSet phldrT="[Text]"/>
      <dgm:spPr/>
      <dgm:t>
        <a:bodyPr/>
        <a:lstStyle/>
        <a:p>
          <a:r>
            <a:rPr lang="nl-NL" dirty="0" smtClean="0"/>
            <a:t>“Load”</a:t>
          </a:r>
          <a:endParaRPr lang="nl-NL" dirty="0"/>
        </a:p>
      </dgm:t>
    </dgm:pt>
    <dgm:pt modelId="{37FF4C1D-FE43-42AD-9200-6D8C7D8786E0}" type="parTrans" cxnId="{D74AE7ED-1036-4D7C-A6A2-7B8BBDEC80F8}">
      <dgm:prSet/>
      <dgm:spPr/>
      <dgm:t>
        <a:bodyPr/>
        <a:lstStyle/>
        <a:p>
          <a:endParaRPr lang="nl-NL"/>
        </a:p>
      </dgm:t>
    </dgm:pt>
    <dgm:pt modelId="{6E9DC5F3-E48A-4E6D-AA25-9F4B1BA4F072}" type="sibTrans" cxnId="{D74AE7ED-1036-4D7C-A6A2-7B8BBDEC80F8}">
      <dgm:prSet/>
      <dgm:spPr/>
      <dgm:t>
        <a:bodyPr/>
        <a:lstStyle/>
        <a:p>
          <a:endParaRPr lang="nl-NL"/>
        </a:p>
      </dgm:t>
    </dgm:pt>
    <dgm:pt modelId="{904CA4A9-8E0A-460E-AD64-2A8F57E3888D}">
      <dgm:prSet phldrT="[Text]"/>
      <dgm:spPr/>
      <dgm:t>
        <a:bodyPr/>
        <a:lstStyle/>
        <a:p>
          <a:r>
            <a:rPr lang="nl-NL" dirty="0" smtClean="0"/>
            <a:t>Proces 1</a:t>
          </a:r>
          <a:endParaRPr lang="nl-NL" dirty="0"/>
        </a:p>
      </dgm:t>
    </dgm:pt>
    <dgm:pt modelId="{FE607DA4-58DD-48B6-990E-123D59B4BB52}" type="parTrans" cxnId="{82FE6F79-1E5F-4B71-870D-E44992D909B0}">
      <dgm:prSet/>
      <dgm:spPr/>
      <dgm:t>
        <a:bodyPr/>
        <a:lstStyle/>
        <a:p>
          <a:endParaRPr lang="nl-NL"/>
        </a:p>
      </dgm:t>
    </dgm:pt>
    <dgm:pt modelId="{E96564E9-CD6D-42E2-9798-3E47E6352D82}" type="sibTrans" cxnId="{82FE6F79-1E5F-4B71-870D-E44992D909B0}">
      <dgm:prSet/>
      <dgm:spPr/>
      <dgm:t>
        <a:bodyPr/>
        <a:lstStyle/>
        <a:p>
          <a:endParaRPr lang="nl-NL"/>
        </a:p>
      </dgm:t>
    </dgm:pt>
    <dgm:pt modelId="{BD30FC2D-BD30-4069-BC80-BDAFAB0916B0}">
      <dgm:prSet phldrT="[Text]"/>
      <dgm:spPr/>
      <dgm:t>
        <a:bodyPr/>
        <a:lstStyle/>
        <a:p>
          <a:r>
            <a:rPr lang="nl-NL" dirty="0" smtClean="0"/>
            <a:t>Proces 2</a:t>
          </a:r>
          <a:endParaRPr lang="nl-NL" dirty="0"/>
        </a:p>
      </dgm:t>
    </dgm:pt>
    <dgm:pt modelId="{7DADAA99-8C23-4547-B7BF-F994C14AB761}" type="parTrans" cxnId="{53DD5605-12D4-4C33-AE38-36AE9B3E122E}">
      <dgm:prSet/>
      <dgm:spPr/>
      <dgm:t>
        <a:bodyPr/>
        <a:lstStyle/>
        <a:p>
          <a:endParaRPr lang="nl-NL"/>
        </a:p>
      </dgm:t>
    </dgm:pt>
    <dgm:pt modelId="{C1C4B148-9322-46D9-8D12-3D68D5D8CFD9}" type="sibTrans" cxnId="{53DD5605-12D4-4C33-AE38-36AE9B3E122E}">
      <dgm:prSet/>
      <dgm:spPr/>
      <dgm:t>
        <a:bodyPr/>
        <a:lstStyle/>
        <a:p>
          <a:endParaRPr lang="nl-NL"/>
        </a:p>
      </dgm:t>
    </dgm:pt>
    <dgm:pt modelId="{BC8B298D-DF2A-44A1-96A7-865FDF896229}">
      <dgm:prSet phldrT="[Text]"/>
      <dgm:spPr/>
      <dgm:t>
        <a:bodyPr/>
        <a:lstStyle/>
        <a:p>
          <a:r>
            <a:rPr lang="nl-NL" dirty="0" smtClean="0"/>
            <a:t>Proces n</a:t>
          </a:r>
          <a:endParaRPr lang="nl-NL" dirty="0"/>
        </a:p>
      </dgm:t>
    </dgm:pt>
    <dgm:pt modelId="{358F5DAF-6F3B-46CF-A43D-8EA5660A2F10}" type="parTrans" cxnId="{6FFA31A2-52A6-421B-9B96-959A6099C914}">
      <dgm:prSet/>
      <dgm:spPr/>
      <dgm:t>
        <a:bodyPr/>
        <a:lstStyle/>
        <a:p>
          <a:endParaRPr lang="nl-NL"/>
        </a:p>
      </dgm:t>
    </dgm:pt>
    <dgm:pt modelId="{1015281D-90EC-4662-AED2-284ADA638EF5}" type="sibTrans" cxnId="{6FFA31A2-52A6-421B-9B96-959A6099C914}">
      <dgm:prSet/>
      <dgm:spPr/>
      <dgm:t>
        <a:bodyPr/>
        <a:lstStyle/>
        <a:p>
          <a:endParaRPr lang="nl-NL"/>
        </a:p>
      </dgm:t>
    </dgm:pt>
    <dgm:pt modelId="{0E5F7363-A14C-416D-8B2D-6E5A5A912359}" type="pres">
      <dgm:prSet presAssocID="{2CD1AD9B-AC4E-46DB-B243-C748B03DDF56}" presName="Name0" presStyleCnt="0">
        <dgm:presLayoutVars>
          <dgm:dir/>
          <dgm:resizeHandles val="exact"/>
        </dgm:presLayoutVars>
      </dgm:prSet>
      <dgm:spPr/>
    </dgm:pt>
    <dgm:pt modelId="{BDE7A2F3-BA14-4223-B045-BF4D18259935}" type="pres">
      <dgm:prSet presAssocID="{1C0D37E5-1D8F-4D5E-9E48-1DE3C6CCE28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FAEEE0-137C-495A-846C-84D289700178}" type="pres">
      <dgm:prSet presAssocID="{6E9DC5F3-E48A-4E6D-AA25-9F4B1BA4F072}" presName="sibTrans" presStyleLbl="sibTrans2D1" presStyleIdx="0" presStyleCnt="3"/>
      <dgm:spPr/>
      <dgm:t>
        <a:bodyPr/>
        <a:lstStyle/>
        <a:p>
          <a:endParaRPr lang="nl-NL"/>
        </a:p>
      </dgm:t>
    </dgm:pt>
    <dgm:pt modelId="{EDACAAE6-8CD1-4234-B3B4-30C385AE020B}" type="pres">
      <dgm:prSet presAssocID="{6E9DC5F3-E48A-4E6D-AA25-9F4B1BA4F072}" presName="connectorText" presStyleLbl="sibTrans2D1" presStyleIdx="0" presStyleCnt="3"/>
      <dgm:spPr/>
      <dgm:t>
        <a:bodyPr/>
        <a:lstStyle/>
        <a:p>
          <a:endParaRPr lang="nl-NL"/>
        </a:p>
      </dgm:t>
    </dgm:pt>
    <dgm:pt modelId="{4326B7EA-550F-479D-9D93-C798D6F953BE}" type="pres">
      <dgm:prSet presAssocID="{904CA4A9-8E0A-460E-AD64-2A8F57E3888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B9D009-9829-40BA-BBA2-AA66FDCA3DCF}" type="pres">
      <dgm:prSet presAssocID="{E96564E9-CD6D-42E2-9798-3E47E6352D82}" presName="sibTrans" presStyleLbl="sibTrans2D1" presStyleIdx="1" presStyleCnt="3"/>
      <dgm:spPr/>
      <dgm:t>
        <a:bodyPr/>
        <a:lstStyle/>
        <a:p>
          <a:endParaRPr lang="nl-NL"/>
        </a:p>
      </dgm:t>
    </dgm:pt>
    <dgm:pt modelId="{2CAC4A77-DF13-435E-9264-0D150A9A3790}" type="pres">
      <dgm:prSet presAssocID="{E96564E9-CD6D-42E2-9798-3E47E6352D82}" presName="connectorText" presStyleLbl="sibTrans2D1" presStyleIdx="1" presStyleCnt="3"/>
      <dgm:spPr/>
      <dgm:t>
        <a:bodyPr/>
        <a:lstStyle/>
        <a:p>
          <a:endParaRPr lang="nl-NL"/>
        </a:p>
      </dgm:t>
    </dgm:pt>
    <dgm:pt modelId="{4CA4FA21-C657-4532-96D1-5C0DA96EC5AE}" type="pres">
      <dgm:prSet presAssocID="{BD30FC2D-BD30-4069-BC80-BDAFAB0916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43A17A2-B0A5-4A27-AF72-1A74924FAA45}" type="pres">
      <dgm:prSet presAssocID="{C1C4B148-9322-46D9-8D12-3D68D5D8CFD9}" presName="sibTrans" presStyleLbl="sibTrans2D1" presStyleIdx="2" presStyleCnt="3"/>
      <dgm:spPr/>
      <dgm:t>
        <a:bodyPr/>
        <a:lstStyle/>
        <a:p>
          <a:endParaRPr lang="nl-NL"/>
        </a:p>
      </dgm:t>
    </dgm:pt>
    <dgm:pt modelId="{A7ED5142-80AB-44B1-AAE4-BBE922A27BD0}" type="pres">
      <dgm:prSet presAssocID="{C1C4B148-9322-46D9-8D12-3D68D5D8CFD9}" presName="connectorText" presStyleLbl="sibTrans2D1" presStyleIdx="2" presStyleCnt="3"/>
      <dgm:spPr/>
      <dgm:t>
        <a:bodyPr/>
        <a:lstStyle/>
        <a:p>
          <a:endParaRPr lang="nl-NL"/>
        </a:p>
      </dgm:t>
    </dgm:pt>
    <dgm:pt modelId="{E7F4F99D-84E4-4642-965B-F7DC6683F1A7}" type="pres">
      <dgm:prSet presAssocID="{BC8B298D-DF2A-44A1-96A7-865FDF89622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FFA31A2-52A6-421B-9B96-959A6099C914}" srcId="{2CD1AD9B-AC4E-46DB-B243-C748B03DDF56}" destId="{BC8B298D-DF2A-44A1-96A7-865FDF896229}" srcOrd="3" destOrd="0" parTransId="{358F5DAF-6F3B-46CF-A43D-8EA5660A2F10}" sibTransId="{1015281D-90EC-4662-AED2-284ADA638EF5}"/>
    <dgm:cxn modelId="{82FE6F79-1E5F-4B71-870D-E44992D909B0}" srcId="{2CD1AD9B-AC4E-46DB-B243-C748B03DDF56}" destId="{904CA4A9-8E0A-460E-AD64-2A8F57E3888D}" srcOrd="1" destOrd="0" parTransId="{FE607DA4-58DD-48B6-990E-123D59B4BB52}" sibTransId="{E96564E9-CD6D-42E2-9798-3E47E6352D82}"/>
    <dgm:cxn modelId="{2FAD6CF9-01B2-432A-A99D-11AB215FD27C}" type="presOf" srcId="{2CD1AD9B-AC4E-46DB-B243-C748B03DDF56}" destId="{0E5F7363-A14C-416D-8B2D-6E5A5A912359}" srcOrd="0" destOrd="0" presId="urn:microsoft.com/office/officeart/2005/8/layout/process1"/>
    <dgm:cxn modelId="{88CFA2CC-527F-44BA-9E7F-385FB91B44B4}" type="presOf" srcId="{904CA4A9-8E0A-460E-AD64-2A8F57E3888D}" destId="{4326B7EA-550F-479D-9D93-C798D6F953BE}" srcOrd="0" destOrd="0" presId="urn:microsoft.com/office/officeart/2005/8/layout/process1"/>
    <dgm:cxn modelId="{7AD963E4-7972-4B8B-9E51-8173B425E390}" type="presOf" srcId="{C1C4B148-9322-46D9-8D12-3D68D5D8CFD9}" destId="{A43A17A2-B0A5-4A27-AF72-1A74924FAA45}" srcOrd="0" destOrd="0" presId="urn:microsoft.com/office/officeart/2005/8/layout/process1"/>
    <dgm:cxn modelId="{53DD5605-12D4-4C33-AE38-36AE9B3E122E}" srcId="{2CD1AD9B-AC4E-46DB-B243-C748B03DDF56}" destId="{BD30FC2D-BD30-4069-BC80-BDAFAB0916B0}" srcOrd="2" destOrd="0" parTransId="{7DADAA99-8C23-4547-B7BF-F994C14AB761}" sibTransId="{C1C4B148-9322-46D9-8D12-3D68D5D8CFD9}"/>
    <dgm:cxn modelId="{EE8D42ED-C33E-4B5C-A9F5-D78E27820675}" type="presOf" srcId="{1C0D37E5-1D8F-4D5E-9E48-1DE3C6CCE288}" destId="{BDE7A2F3-BA14-4223-B045-BF4D18259935}" srcOrd="0" destOrd="0" presId="urn:microsoft.com/office/officeart/2005/8/layout/process1"/>
    <dgm:cxn modelId="{E5A86F13-8993-4113-904A-77129D6E48D0}" type="presOf" srcId="{6E9DC5F3-E48A-4E6D-AA25-9F4B1BA4F072}" destId="{10FAEEE0-137C-495A-846C-84D289700178}" srcOrd="0" destOrd="0" presId="urn:microsoft.com/office/officeart/2005/8/layout/process1"/>
    <dgm:cxn modelId="{C2491F62-DBD5-4E60-B5DC-1BE3BC1B8797}" type="presOf" srcId="{BD30FC2D-BD30-4069-BC80-BDAFAB0916B0}" destId="{4CA4FA21-C657-4532-96D1-5C0DA96EC5AE}" srcOrd="0" destOrd="0" presId="urn:microsoft.com/office/officeart/2005/8/layout/process1"/>
    <dgm:cxn modelId="{D74AE7ED-1036-4D7C-A6A2-7B8BBDEC80F8}" srcId="{2CD1AD9B-AC4E-46DB-B243-C748B03DDF56}" destId="{1C0D37E5-1D8F-4D5E-9E48-1DE3C6CCE288}" srcOrd="0" destOrd="0" parTransId="{37FF4C1D-FE43-42AD-9200-6D8C7D8786E0}" sibTransId="{6E9DC5F3-E48A-4E6D-AA25-9F4B1BA4F072}"/>
    <dgm:cxn modelId="{1410B461-4326-4085-86CC-CCDF19EB5E7D}" type="presOf" srcId="{C1C4B148-9322-46D9-8D12-3D68D5D8CFD9}" destId="{A7ED5142-80AB-44B1-AAE4-BBE922A27BD0}" srcOrd="1" destOrd="0" presId="urn:microsoft.com/office/officeart/2005/8/layout/process1"/>
    <dgm:cxn modelId="{8FA37038-D401-466C-9AC5-E705D34E4120}" type="presOf" srcId="{E96564E9-CD6D-42E2-9798-3E47E6352D82}" destId="{2CAC4A77-DF13-435E-9264-0D150A9A3790}" srcOrd="1" destOrd="0" presId="urn:microsoft.com/office/officeart/2005/8/layout/process1"/>
    <dgm:cxn modelId="{7E304755-DBC4-4DF1-A86B-60A061FEDE77}" type="presOf" srcId="{BC8B298D-DF2A-44A1-96A7-865FDF896229}" destId="{E7F4F99D-84E4-4642-965B-F7DC6683F1A7}" srcOrd="0" destOrd="0" presId="urn:microsoft.com/office/officeart/2005/8/layout/process1"/>
    <dgm:cxn modelId="{C33EA8DC-048C-43B0-AC08-FDB13391B939}" type="presOf" srcId="{E96564E9-CD6D-42E2-9798-3E47E6352D82}" destId="{31B9D009-9829-40BA-BBA2-AA66FDCA3DCF}" srcOrd="0" destOrd="0" presId="urn:microsoft.com/office/officeart/2005/8/layout/process1"/>
    <dgm:cxn modelId="{0102139E-EE57-4C48-A8D1-BFCB850324BB}" type="presOf" srcId="{6E9DC5F3-E48A-4E6D-AA25-9F4B1BA4F072}" destId="{EDACAAE6-8CD1-4234-B3B4-30C385AE020B}" srcOrd="1" destOrd="0" presId="urn:microsoft.com/office/officeart/2005/8/layout/process1"/>
    <dgm:cxn modelId="{A5566C4C-9CD9-4691-8ADF-A02C6BE0F08D}" type="presParOf" srcId="{0E5F7363-A14C-416D-8B2D-6E5A5A912359}" destId="{BDE7A2F3-BA14-4223-B045-BF4D18259935}" srcOrd="0" destOrd="0" presId="urn:microsoft.com/office/officeart/2005/8/layout/process1"/>
    <dgm:cxn modelId="{B064E471-63C6-4E82-A571-624CCABE7E10}" type="presParOf" srcId="{0E5F7363-A14C-416D-8B2D-6E5A5A912359}" destId="{10FAEEE0-137C-495A-846C-84D289700178}" srcOrd="1" destOrd="0" presId="urn:microsoft.com/office/officeart/2005/8/layout/process1"/>
    <dgm:cxn modelId="{3ECC3CB1-063E-4B7D-B343-ECB4704CFF87}" type="presParOf" srcId="{10FAEEE0-137C-495A-846C-84D289700178}" destId="{EDACAAE6-8CD1-4234-B3B4-30C385AE020B}" srcOrd="0" destOrd="0" presId="urn:microsoft.com/office/officeart/2005/8/layout/process1"/>
    <dgm:cxn modelId="{F79D6BF0-C417-4A84-AE62-08A9B20413C9}" type="presParOf" srcId="{0E5F7363-A14C-416D-8B2D-6E5A5A912359}" destId="{4326B7EA-550F-479D-9D93-C798D6F953BE}" srcOrd="2" destOrd="0" presId="urn:microsoft.com/office/officeart/2005/8/layout/process1"/>
    <dgm:cxn modelId="{C4E9911C-3A67-4841-B803-83C048388185}" type="presParOf" srcId="{0E5F7363-A14C-416D-8B2D-6E5A5A912359}" destId="{31B9D009-9829-40BA-BBA2-AA66FDCA3DCF}" srcOrd="3" destOrd="0" presId="urn:microsoft.com/office/officeart/2005/8/layout/process1"/>
    <dgm:cxn modelId="{0A715B99-2FDD-4824-9ED6-529B0FE09813}" type="presParOf" srcId="{31B9D009-9829-40BA-BBA2-AA66FDCA3DCF}" destId="{2CAC4A77-DF13-435E-9264-0D150A9A3790}" srcOrd="0" destOrd="0" presId="urn:microsoft.com/office/officeart/2005/8/layout/process1"/>
    <dgm:cxn modelId="{819CC90F-67A3-4236-B34B-17239F9F5A3A}" type="presParOf" srcId="{0E5F7363-A14C-416D-8B2D-6E5A5A912359}" destId="{4CA4FA21-C657-4532-96D1-5C0DA96EC5AE}" srcOrd="4" destOrd="0" presId="urn:microsoft.com/office/officeart/2005/8/layout/process1"/>
    <dgm:cxn modelId="{D2E4C995-FA41-4E5A-A847-A3F68CB592E3}" type="presParOf" srcId="{0E5F7363-A14C-416D-8B2D-6E5A5A912359}" destId="{A43A17A2-B0A5-4A27-AF72-1A74924FAA45}" srcOrd="5" destOrd="0" presId="urn:microsoft.com/office/officeart/2005/8/layout/process1"/>
    <dgm:cxn modelId="{4391E49B-7179-441A-8AC2-DD1C79838931}" type="presParOf" srcId="{A43A17A2-B0A5-4A27-AF72-1A74924FAA45}" destId="{A7ED5142-80AB-44B1-AAE4-BBE922A27BD0}" srcOrd="0" destOrd="0" presId="urn:microsoft.com/office/officeart/2005/8/layout/process1"/>
    <dgm:cxn modelId="{5F25613C-C796-4D56-8EA2-239129B24A73}" type="presParOf" srcId="{0E5F7363-A14C-416D-8B2D-6E5A5A912359}" destId="{E7F4F99D-84E4-4642-965B-F7DC6683F1A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DC489-C946-44C4-ABCD-2689CB345DF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A224F84-83FA-45AB-AA37-60CD7C349EE8}">
      <dgm:prSet phldrT="[Text]"/>
      <dgm:spPr/>
      <dgm:t>
        <a:bodyPr/>
        <a:lstStyle/>
        <a:p>
          <a:r>
            <a:rPr lang="nl-NL" dirty="0" smtClean="0"/>
            <a:t>Gamma</a:t>
          </a:r>
          <a:endParaRPr lang="nl-NL" dirty="0"/>
        </a:p>
      </dgm:t>
    </dgm:pt>
    <dgm:pt modelId="{75A82E65-385B-4A65-8D49-580DD25C074D}" type="parTrans" cxnId="{6A3DAFFD-5213-4068-AC58-13EC8694E1F2}">
      <dgm:prSet/>
      <dgm:spPr/>
      <dgm:t>
        <a:bodyPr/>
        <a:lstStyle/>
        <a:p>
          <a:endParaRPr lang="nl-NL"/>
        </a:p>
      </dgm:t>
    </dgm:pt>
    <dgm:pt modelId="{814587AF-6FFD-4D95-91D7-869A32980BA6}" type="sibTrans" cxnId="{6A3DAFFD-5213-4068-AC58-13EC8694E1F2}">
      <dgm:prSet/>
      <dgm:spPr/>
      <dgm:t>
        <a:bodyPr/>
        <a:lstStyle/>
        <a:p>
          <a:endParaRPr lang="nl-NL"/>
        </a:p>
      </dgm:t>
    </dgm:pt>
    <dgm:pt modelId="{B3BAD954-2DE8-4997-932D-AC8A3CA333B0}">
      <dgm:prSet phldrT="[Text]"/>
      <dgm:spPr/>
      <dgm:t>
        <a:bodyPr/>
        <a:lstStyle/>
        <a:p>
          <a:r>
            <a:rPr lang="nl-NL" dirty="0" err="1" smtClean="0"/>
            <a:t>Greyscale</a:t>
          </a:r>
          <a:endParaRPr lang="nl-NL" dirty="0"/>
        </a:p>
      </dgm:t>
    </dgm:pt>
    <dgm:pt modelId="{0055CAE6-6005-4019-A982-F6026209829A}" type="parTrans" cxnId="{9242653D-11E2-4C1F-8C1B-00D9AB545EEB}">
      <dgm:prSet/>
      <dgm:spPr/>
      <dgm:t>
        <a:bodyPr/>
        <a:lstStyle/>
        <a:p>
          <a:endParaRPr lang="nl-NL"/>
        </a:p>
      </dgm:t>
    </dgm:pt>
    <dgm:pt modelId="{984EB719-05D6-4082-8FD7-820CBAF8BC28}" type="sibTrans" cxnId="{9242653D-11E2-4C1F-8C1B-00D9AB545EEB}">
      <dgm:prSet/>
      <dgm:spPr/>
      <dgm:t>
        <a:bodyPr/>
        <a:lstStyle/>
        <a:p>
          <a:endParaRPr lang="nl-NL"/>
        </a:p>
      </dgm:t>
    </dgm:pt>
    <dgm:pt modelId="{3A45EDE1-FCD4-45BB-9F73-4B9131B771B9}">
      <dgm:prSet phldrT="[Text]"/>
      <dgm:spPr/>
      <dgm:t>
        <a:bodyPr/>
        <a:lstStyle/>
        <a:p>
          <a:r>
            <a:rPr lang="nl-NL" dirty="0" smtClean="0"/>
            <a:t>Invert</a:t>
          </a:r>
          <a:endParaRPr lang="nl-NL" dirty="0"/>
        </a:p>
      </dgm:t>
    </dgm:pt>
    <dgm:pt modelId="{35073F85-13CF-4BBA-9ACE-96336C10F07D}" type="parTrans" cxnId="{82A13B46-1C8D-4A3D-99E2-550C7B007F1A}">
      <dgm:prSet/>
      <dgm:spPr/>
      <dgm:t>
        <a:bodyPr/>
        <a:lstStyle/>
        <a:p>
          <a:endParaRPr lang="nl-NL"/>
        </a:p>
      </dgm:t>
    </dgm:pt>
    <dgm:pt modelId="{DB7B2A7E-1B6C-436B-8EE2-A5692591652F}" type="sibTrans" cxnId="{82A13B46-1C8D-4A3D-99E2-550C7B007F1A}">
      <dgm:prSet/>
      <dgm:spPr/>
      <dgm:t>
        <a:bodyPr/>
        <a:lstStyle/>
        <a:p>
          <a:endParaRPr lang="nl-NL"/>
        </a:p>
      </dgm:t>
    </dgm:pt>
    <dgm:pt modelId="{D870F592-978E-4BBC-9A02-DC4BC3EF22B1}">
      <dgm:prSet phldrT="[Text]"/>
      <dgm:spPr/>
      <dgm:t>
        <a:bodyPr/>
        <a:lstStyle/>
        <a:p>
          <a:r>
            <a:rPr lang="nl-NL" dirty="0" err="1" smtClean="0"/>
            <a:t>RotateFlip</a:t>
          </a:r>
          <a:endParaRPr lang="nl-NL" dirty="0"/>
        </a:p>
      </dgm:t>
    </dgm:pt>
    <dgm:pt modelId="{297E60DC-9F08-4A5B-A838-AB7557E0D087}" type="parTrans" cxnId="{B6452C57-D9B0-4851-9453-21B0F9B253DA}">
      <dgm:prSet/>
      <dgm:spPr/>
      <dgm:t>
        <a:bodyPr/>
        <a:lstStyle/>
        <a:p>
          <a:endParaRPr lang="nl-NL"/>
        </a:p>
      </dgm:t>
    </dgm:pt>
    <dgm:pt modelId="{D388C669-35F1-4736-B0B5-3D75E0590FB6}" type="sibTrans" cxnId="{B6452C57-D9B0-4851-9453-21B0F9B253DA}">
      <dgm:prSet/>
      <dgm:spPr/>
      <dgm:t>
        <a:bodyPr/>
        <a:lstStyle/>
        <a:p>
          <a:endParaRPr lang="nl-NL"/>
        </a:p>
      </dgm:t>
    </dgm:pt>
    <dgm:pt modelId="{66B9D7AC-D3F0-44B9-ACE9-DF77E11E50EF}">
      <dgm:prSet phldrT="[Text]"/>
      <dgm:spPr/>
      <dgm:t>
        <a:bodyPr/>
        <a:lstStyle/>
        <a:p>
          <a:r>
            <a:rPr lang="nl-NL" dirty="0" err="1" smtClean="0"/>
            <a:t>Resize</a:t>
          </a:r>
          <a:endParaRPr lang="nl-NL" dirty="0"/>
        </a:p>
      </dgm:t>
    </dgm:pt>
    <dgm:pt modelId="{26F11F66-CD1F-4A29-9805-149B3E9F8FDE}" type="sibTrans" cxnId="{50AB34A0-89EC-4BCF-81EC-603A3D2D9C0C}">
      <dgm:prSet/>
      <dgm:spPr/>
      <dgm:t>
        <a:bodyPr/>
        <a:lstStyle/>
        <a:p>
          <a:endParaRPr lang="nl-NL"/>
        </a:p>
      </dgm:t>
    </dgm:pt>
    <dgm:pt modelId="{947CD65D-4F1C-4971-8D26-39A916FE8C2C}" type="parTrans" cxnId="{50AB34A0-89EC-4BCF-81EC-603A3D2D9C0C}">
      <dgm:prSet/>
      <dgm:spPr/>
      <dgm:t>
        <a:bodyPr/>
        <a:lstStyle/>
        <a:p>
          <a:endParaRPr lang="nl-NL"/>
        </a:p>
      </dgm:t>
    </dgm:pt>
    <dgm:pt modelId="{10341DCD-9602-4754-8C18-A889F739BBD1}">
      <dgm:prSet phldrT="[Text]"/>
      <dgm:spPr/>
      <dgm:t>
        <a:bodyPr/>
        <a:lstStyle/>
        <a:p>
          <a:r>
            <a:rPr lang="nl-NL" dirty="0" err="1" smtClean="0"/>
            <a:t>Brightness</a:t>
          </a:r>
          <a:endParaRPr lang="nl-NL" dirty="0"/>
        </a:p>
      </dgm:t>
    </dgm:pt>
    <dgm:pt modelId="{C93E539B-3EEC-4D55-866D-C98438F6DE6D}" type="sibTrans" cxnId="{CC168DC9-258F-4494-B81F-613D86992426}">
      <dgm:prSet/>
      <dgm:spPr/>
      <dgm:t>
        <a:bodyPr/>
        <a:lstStyle/>
        <a:p>
          <a:endParaRPr lang="nl-NL"/>
        </a:p>
      </dgm:t>
    </dgm:pt>
    <dgm:pt modelId="{ACC421D2-211D-48E4-BA5B-5E7A8015632C}" type="parTrans" cxnId="{CC168DC9-258F-4494-B81F-613D86992426}">
      <dgm:prSet/>
      <dgm:spPr/>
      <dgm:t>
        <a:bodyPr/>
        <a:lstStyle/>
        <a:p>
          <a:endParaRPr lang="nl-NL"/>
        </a:p>
      </dgm:t>
    </dgm:pt>
    <dgm:pt modelId="{DD5DD557-A677-414B-8845-21E480C16C9C}">
      <dgm:prSet phldrT="[Text]"/>
      <dgm:spPr/>
      <dgm:t>
        <a:bodyPr/>
        <a:lstStyle/>
        <a:p>
          <a:r>
            <a:rPr lang="nl-NL" dirty="0" smtClean="0"/>
            <a:t>Contrast</a:t>
          </a:r>
          <a:endParaRPr lang="nl-NL" dirty="0"/>
        </a:p>
      </dgm:t>
    </dgm:pt>
    <dgm:pt modelId="{A06F34CA-F73E-48FA-A6E7-2E1D63F3A4C1}" type="sibTrans" cxnId="{7CAA79F0-9B37-4E2E-BB07-2C9836B29732}">
      <dgm:prSet/>
      <dgm:spPr/>
      <dgm:t>
        <a:bodyPr/>
        <a:lstStyle/>
        <a:p>
          <a:endParaRPr lang="nl-NL"/>
        </a:p>
      </dgm:t>
    </dgm:pt>
    <dgm:pt modelId="{613815BE-4C76-42B0-9019-64AF2C737CAE}" type="parTrans" cxnId="{7CAA79F0-9B37-4E2E-BB07-2C9836B29732}">
      <dgm:prSet/>
      <dgm:spPr/>
      <dgm:t>
        <a:bodyPr/>
        <a:lstStyle/>
        <a:p>
          <a:endParaRPr lang="nl-NL"/>
        </a:p>
      </dgm:t>
    </dgm:pt>
    <dgm:pt modelId="{28EC1307-4576-4F76-B3A3-56AC016A0102}" type="pres">
      <dgm:prSet presAssocID="{C72DC489-C946-44C4-ABCD-2689CB345DF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2368187-2811-4CBC-AFFF-DA50973C5BC8}" type="pres">
      <dgm:prSet presAssocID="{66B9D7AC-D3F0-44B9-ACE9-DF77E11E50EF}" presName="comp" presStyleCnt="0"/>
      <dgm:spPr/>
    </dgm:pt>
    <dgm:pt modelId="{912DE140-C92B-4E8D-A452-80B21CA80A0B}" type="pres">
      <dgm:prSet presAssocID="{66B9D7AC-D3F0-44B9-ACE9-DF77E11E50EF}" presName="box" presStyleLbl="node1" presStyleIdx="0" presStyleCnt="7"/>
      <dgm:spPr/>
      <dgm:t>
        <a:bodyPr/>
        <a:lstStyle/>
        <a:p>
          <a:endParaRPr lang="nl-NL"/>
        </a:p>
      </dgm:t>
    </dgm:pt>
    <dgm:pt modelId="{79F4325C-BB27-4EC2-AA78-DB254CA343DC}" type="pres">
      <dgm:prSet presAssocID="{66B9D7AC-D3F0-44B9-ACE9-DF77E11E50EF}" presName="img" presStyleLbl="fgImgPlace1" presStyleIdx="0" presStyleCnt="7" custScaleX="4892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75E8A00F-755A-4DF7-8A75-7ADFC45A3E47}" type="pres">
      <dgm:prSet presAssocID="{66B9D7AC-D3F0-44B9-ACE9-DF77E11E50EF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E50A663-2D67-441B-B471-BD7D25CC79C3}" type="pres">
      <dgm:prSet presAssocID="{26F11F66-CD1F-4A29-9805-149B3E9F8FDE}" presName="spacer" presStyleCnt="0"/>
      <dgm:spPr/>
    </dgm:pt>
    <dgm:pt modelId="{C6CE1DBF-AEAA-4B23-B73C-0AC007E4B1EA}" type="pres">
      <dgm:prSet presAssocID="{CA224F84-83FA-45AB-AA37-60CD7C349EE8}" presName="comp" presStyleCnt="0"/>
      <dgm:spPr/>
    </dgm:pt>
    <dgm:pt modelId="{086A99D3-4861-416D-869A-77F341F50FBB}" type="pres">
      <dgm:prSet presAssocID="{CA224F84-83FA-45AB-AA37-60CD7C349EE8}" presName="box" presStyleLbl="node1" presStyleIdx="1" presStyleCnt="7"/>
      <dgm:spPr/>
      <dgm:t>
        <a:bodyPr/>
        <a:lstStyle/>
        <a:p>
          <a:endParaRPr lang="nl-NL"/>
        </a:p>
      </dgm:t>
    </dgm:pt>
    <dgm:pt modelId="{D36B7335-768B-4BF3-8B57-4D135E7790D5}" type="pres">
      <dgm:prSet presAssocID="{CA224F84-83FA-45AB-AA37-60CD7C349EE8}" presName="img" presStyleLbl="fgImgPlace1" presStyleIdx="1" presStyleCnt="7" custScaleX="4892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A0B3BABC-05CA-4FC6-83EF-29208C9B22A2}" type="pres">
      <dgm:prSet presAssocID="{CA224F84-83FA-45AB-AA37-60CD7C349EE8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7373E31-1BD6-4E7B-88D5-DB5CD781F854}" type="pres">
      <dgm:prSet presAssocID="{814587AF-6FFD-4D95-91D7-869A32980BA6}" presName="spacer" presStyleCnt="0"/>
      <dgm:spPr/>
    </dgm:pt>
    <dgm:pt modelId="{DF555AF9-F4DD-4656-A808-AC7945BB1976}" type="pres">
      <dgm:prSet presAssocID="{10341DCD-9602-4754-8C18-A889F739BBD1}" presName="comp" presStyleCnt="0"/>
      <dgm:spPr/>
    </dgm:pt>
    <dgm:pt modelId="{9C605F3E-5F19-42F9-B1CF-A3A28C70DACE}" type="pres">
      <dgm:prSet presAssocID="{10341DCD-9602-4754-8C18-A889F739BBD1}" presName="box" presStyleLbl="node1" presStyleIdx="2" presStyleCnt="7"/>
      <dgm:spPr/>
      <dgm:t>
        <a:bodyPr/>
        <a:lstStyle/>
        <a:p>
          <a:endParaRPr lang="nl-NL"/>
        </a:p>
      </dgm:t>
    </dgm:pt>
    <dgm:pt modelId="{51C95248-DB2E-4341-9D10-09A7B847BB21}" type="pres">
      <dgm:prSet presAssocID="{10341DCD-9602-4754-8C18-A889F739BBD1}" presName="img" presStyleLbl="fgImgPlace1" presStyleIdx="2" presStyleCnt="7" custScaleX="4892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72ED03AB-2A90-4C62-AF2C-C7686130DBFE}" type="pres">
      <dgm:prSet presAssocID="{10341DCD-9602-4754-8C18-A889F739BBD1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FAA0C97-45BA-46A3-8100-259F3EB1CE7F}" type="pres">
      <dgm:prSet presAssocID="{C93E539B-3EEC-4D55-866D-C98438F6DE6D}" presName="spacer" presStyleCnt="0"/>
      <dgm:spPr/>
    </dgm:pt>
    <dgm:pt modelId="{A2EDA4D7-522E-4D1F-8410-FDBA852FEFED}" type="pres">
      <dgm:prSet presAssocID="{DD5DD557-A677-414B-8845-21E480C16C9C}" presName="comp" presStyleCnt="0"/>
      <dgm:spPr/>
    </dgm:pt>
    <dgm:pt modelId="{625455D0-6E6A-4AFC-A6A9-C9A97D3031A6}" type="pres">
      <dgm:prSet presAssocID="{DD5DD557-A677-414B-8845-21E480C16C9C}" presName="box" presStyleLbl="node1" presStyleIdx="3" presStyleCnt="7"/>
      <dgm:spPr/>
      <dgm:t>
        <a:bodyPr/>
        <a:lstStyle/>
        <a:p>
          <a:endParaRPr lang="nl-NL"/>
        </a:p>
      </dgm:t>
    </dgm:pt>
    <dgm:pt modelId="{6B77DCDA-8250-4CF7-A5BB-DD10B9341571}" type="pres">
      <dgm:prSet presAssocID="{DD5DD557-A677-414B-8845-21E480C16C9C}" presName="img" presStyleLbl="fgImgPlace1" presStyleIdx="3" presStyleCnt="7" custScaleX="48924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C5BB6CA8-0D9B-42D4-9A70-DF02A0F63884}" type="pres">
      <dgm:prSet presAssocID="{DD5DD557-A677-414B-8845-21E480C16C9C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3EDFD0B-CF47-4963-9702-88D577DFEE9D}" type="pres">
      <dgm:prSet presAssocID="{A06F34CA-F73E-48FA-A6E7-2E1D63F3A4C1}" presName="spacer" presStyleCnt="0"/>
      <dgm:spPr/>
    </dgm:pt>
    <dgm:pt modelId="{E540196E-F20A-47CA-870F-C47C20D96BA8}" type="pres">
      <dgm:prSet presAssocID="{B3BAD954-2DE8-4997-932D-AC8A3CA333B0}" presName="comp" presStyleCnt="0"/>
      <dgm:spPr/>
    </dgm:pt>
    <dgm:pt modelId="{460B495F-D78C-44E1-AF1E-1D4588F9FA02}" type="pres">
      <dgm:prSet presAssocID="{B3BAD954-2DE8-4997-932D-AC8A3CA333B0}" presName="box" presStyleLbl="node1" presStyleIdx="4" presStyleCnt="7"/>
      <dgm:spPr/>
      <dgm:t>
        <a:bodyPr/>
        <a:lstStyle/>
        <a:p>
          <a:endParaRPr lang="nl-NL"/>
        </a:p>
      </dgm:t>
    </dgm:pt>
    <dgm:pt modelId="{31077B57-1AC8-4B44-962E-77D1EA4B57D5}" type="pres">
      <dgm:prSet presAssocID="{B3BAD954-2DE8-4997-932D-AC8A3CA333B0}" presName="img" presStyleLbl="fgImgPlace1" presStyleIdx="4" presStyleCnt="7" custScaleX="48924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</dgm:spPr>
    </dgm:pt>
    <dgm:pt modelId="{F3448307-E3EA-47F9-BC65-1AB1FD3AB93B}" type="pres">
      <dgm:prSet presAssocID="{B3BAD954-2DE8-4997-932D-AC8A3CA333B0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3A80E1-A291-451B-A1A9-95E5EF4DB844}" type="pres">
      <dgm:prSet presAssocID="{984EB719-05D6-4082-8FD7-820CBAF8BC28}" presName="spacer" presStyleCnt="0"/>
      <dgm:spPr/>
    </dgm:pt>
    <dgm:pt modelId="{8FDA3070-5878-482B-A567-01B4EC2FDC2E}" type="pres">
      <dgm:prSet presAssocID="{3A45EDE1-FCD4-45BB-9F73-4B9131B771B9}" presName="comp" presStyleCnt="0"/>
      <dgm:spPr/>
    </dgm:pt>
    <dgm:pt modelId="{C454E30C-7557-4A38-813E-F81610687DBB}" type="pres">
      <dgm:prSet presAssocID="{3A45EDE1-FCD4-45BB-9F73-4B9131B771B9}" presName="box" presStyleLbl="node1" presStyleIdx="5" presStyleCnt="7"/>
      <dgm:spPr/>
      <dgm:t>
        <a:bodyPr/>
        <a:lstStyle/>
        <a:p>
          <a:endParaRPr lang="nl-NL"/>
        </a:p>
      </dgm:t>
    </dgm:pt>
    <dgm:pt modelId="{C97DE0AF-D9BB-4312-A591-35D1F659D103}" type="pres">
      <dgm:prSet presAssocID="{3A45EDE1-FCD4-45BB-9F73-4B9131B771B9}" presName="img" presStyleLbl="fgImgPlace1" presStyleIdx="5" presStyleCnt="7" custScaleX="48924"/>
      <dgm:spPr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</dgm:spPr>
    </dgm:pt>
    <dgm:pt modelId="{78C0C9DE-2DEC-48E9-BF70-C9453F3D4FF5}" type="pres">
      <dgm:prSet presAssocID="{3A45EDE1-FCD4-45BB-9F73-4B9131B771B9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682407D-6596-4D3F-9A58-2DC0C9CCF2C1}" type="pres">
      <dgm:prSet presAssocID="{DB7B2A7E-1B6C-436B-8EE2-A5692591652F}" presName="spacer" presStyleCnt="0"/>
      <dgm:spPr/>
    </dgm:pt>
    <dgm:pt modelId="{588F1BC2-3BEA-422E-B3A8-36E80FDB419F}" type="pres">
      <dgm:prSet presAssocID="{D870F592-978E-4BBC-9A02-DC4BC3EF22B1}" presName="comp" presStyleCnt="0"/>
      <dgm:spPr/>
    </dgm:pt>
    <dgm:pt modelId="{58C41FAE-48F8-4C39-8BE6-01CD82D9200B}" type="pres">
      <dgm:prSet presAssocID="{D870F592-978E-4BBC-9A02-DC4BC3EF22B1}" presName="box" presStyleLbl="node1" presStyleIdx="6" presStyleCnt="7"/>
      <dgm:spPr/>
      <dgm:t>
        <a:bodyPr/>
        <a:lstStyle/>
        <a:p>
          <a:endParaRPr lang="nl-NL"/>
        </a:p>
      </dgm:t>
    </dgm:pt>
    <dgm:pt modelId="{E75D683D-C2F8-402D-9036-E1749BC99F07}" type="pres">
      <dgm:prSet presAssocID="{D870F592-978E-4BBC-9A02-DC4BC3EF22B1}" presName="img" presStyleLbl="fgImgPlace1" presStyleIdx="6" presStyleCnt="7" custScaleX="48924"/>
      <dgm:spPr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</dgm:spPr>
    </dgm:pt>
    <dgm:pt modelId="{7F906067-0D7F-4051-BB88-1E411D00560D}" type="pres">
      <dgm:prSet presAssocID="{D870F592-978E-4BBC-9A02-DC4BC3EF22B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E84A28D-EA36-4AB9-9A5F-0341201B2541}" type="presOf" srcId="{CA224F84-83FA-45AB-AA37-60CD7C349EE8}" destId="{086A99D3-4861-416D-869A-77F341F50FBB}" srcOrd="0" destOrd="0" presId="urn:microsoft.com/office/officeart/2005/8/layout/vList4"/>
    <dgm:cxn modelId="{9242653D-11E2-4C1F-8C1B-00D9AB545EEB}" srcId="{C72DC489-C946-44C4-ABCD-2689CB345DF8}" destId="{B3BAD954-2DE8-4997-932D-AC8A3CA333B0}" srcOrd="4" destOrd="0" parTransId="{0055CAE6-6005-4019-A982-F6026209829A}" sibTransId="{984EB719-05D6-4082-8FD7-820CBAF8BC28}"/>
    <dgm:cxn modelId="{7EBFD814-A959-42E3-9838-8FBF88597982}" type="presOf" srcId="{10341DCD-9602-4754-8C18-A889F739BBD1}" destId="{9C605F3E-5F19-42F9-B1CF-A3A28C70DACE}" srcOrd="0" destOrd="0" presId="urn:microsoft.com/office/officeart/2005/8/layout/vList4"/>
    <dgm:cxn modelId="{7CAA79F0-9B37-4E2E-BB07-2C9836B29732}" srcId="{C72DC489-C946-44C4-ABCD-2689CB345DF8}" destId="{DD5DD557-A677-414B-8845-21E480C16C9C}" srcOrd="3" destOrd="0" parTransId="{613815BE-4C76-42B0-9019-64AF2C737CAE}" sibTransId="{A06F34CA-F73E-48FA-A6E7-2E1D63F3A4C1}"/>
    <dgm:cxn modelId="{50AB34A0-89EC-4BCF-81EC-603A3D2D9C0C}" srcId="{C72DC489-C946-44C4-ABCD-2689CB345DF8}" destId="{66B9D7AC-D3F0-44B9-ACE9-DF77E11E50EF}" srcOrd="0" destOrd="0" parTransId="{947CD65D-4F1C-4971-8D26-39A916FE8C2C}" sibTransId="{26F11F66-CD1F-4A29-9805-149B3E9F8FDE}"/>
    <dgm:cxn modelId="{57625A2C-A8AD-4C5F-99B5-061101C09689}" type="presOf" srcId="{3A45EDE1-FCD4-45BB-9F73-4B9131B771B9}" destId="{C454E30C-7557-4A38-813E-F81610687DBB}" srcOrd="0" destOrd="0" presId="urn:microsoft.com/office/officeart/2005/8/layout/vList4"/>
    <dgm:cxn modelId="{40C3A161-F948-4F4D-9DB8-6E722FAB12DA}" type="presOf" srcId="{C72DC489-C946-44C4-ABCD-2689CB345DF8}" destId="{28EC1307-4576-4F76-B3A3-56AC016A0102}" srcOrd="0" destOrd="0" presId="urn:microsoft.com/office/officeart/2005/8/layout/vList4"/>
    <dgm:cxn modelId="{9CA72408-3A6F-4B5C-80FA-5790534D9785}" type="presOf" srcId="{66B9D7AC-D3F0-44B9-ACE9-DF77E11E50EF}" destId="{75E8A00F-755A-4DF7-8A75-7ADFC45A3E47}" srcOrd="1" destOrd="0" presId="urn:microsoft.com/office/officeart/2005/8/layout/vList4"/>
    <dgm:cxn modelId="{9FE32B41-7DC6-4F58-9CB8-61FA0F61976A}" type="presOf" srcId="{D870F592-978E-4BBC-9A02-DC4BC3EF22B1}" destId="{58C41FAE-48F8-4C39-8BE6-01CD82D9200B}" srcOrd="0" destOrd="0" presId="urn:microsoft.com/office/officeart/2005/8/layout/vList4"/>
    <dgm:cxn modelId="{B6452C57-D9B0-4851-9453-21B0F9B253DA}" srcId="{C72DC489-C946-44C4-ABCD-2689CB345DF8}" destId="{D870F592-978E-4BBC-9A02-DC4BC3EF22B1}" srcOrd="6" destOrd="0" parTransId="{297E60DC-9F08-4A5B-A838-AB7557E0D087}" sibTransId="{D388C669-35F1-4736-B0B5-3D75E0590FB6}"/>
    <dgm:cxn modelId="{449ED367-0246-4448-81E0-ED5721E7CDDE}" type="presOf" srcId="{DD5DD557-A677-414B-8845-21E480C16C9C}" destId="{C5BB6CA8-0D9B-42D4-9A70-DF02A0F63884}" srcOrd="1" destOrd="0" presId="urn:microsoft.com/office/officeart/2005/8/layout/vList4"/>
    <dgm:cxn modelId="{77D34883-16BA-4A21-8981-18D7FC43FAC3}" type="presOf" srcId="{DD5DD557-A677-414B-8845-21E480C16C9C}" destId="{625455D0-6E6A-4AFC-A6A9-C9A97D3031A6}" srcOrd="0" destOrd="0" presId="urn:microsoft.com/office/officeart/2005/8/layout/vList4"/>
    <dgm:cxn modelId="{62C9B32E-F5FF-4C41-8A5A-AEF75934EF0E}" type="presOf" srcId="{B3BAD954-2DE8-4997-932D-AC8A3CA333B0}" destId="{460B495F-D78C-44E1-AF1E-1D4588F9FA02}" srcOrd="0" destOrd="0" presId="urn:microsoft.com/office/officeart/2005/8/layout/vList4"/>
    <dgm:cxn modelId="{4C4CC6AA-9A4F-494D-BB60-E39AD13490BC}" type="presOf" srcId="{D870F592-978E-4BBC-9A02-DC4BC3EF22B1}" destId="{7F906067-0D7F-4051-BB88-1E411D00560D}" srcOrd="1" destOrd="0" presId="urn:microsoft.com/office/officeart/2005/8/layout/vList4"/>
    <dgm:cxn modelId="{82A13B46-1C8D-4A3D-99E2-550C7B007F1A}" srcId="{C72DC489-C946-44C4-ABCD-2689CB345DF8}" destId="{3A45EDE1-FCD4-45BB-9F73-4B9131B771B9}" srcOrd="5" destOrd="0" parTransId="{35073F85-13CF-4BBA-9ACE-96336C10F07D}" sibTransId="{DB7B2A7E-1B6C-436B-8EE2-A5692591652F}"/>
    <dgm:cxn modelId="{6A3DAFFD-5213-4068-AC58-13EC8694E1F2}" srcId="{C72DC489-C946-44C4-ABCD-2689CB345DF8}" destId="{CA224F84-83FA-45AB-AA37-60CD7C349EE8}" srcOrd="1" destOrd="0" parTransId="{75A82E65-385B-4A65-8D49-580DD25C074D}" sibTransId="{814587AF-6FFD-4D95-91D7-869A32980BA6}"/>
    <dgm:cxn modelId="{CC168DC9-258F-4494-B81F-613D86992426}" srcId="{C72DC489-C946-44C4-ABCD-2689CB345DF8}" destId="{10341DCD-9602-4754-8C18-A889F739BBD1}" srcOrd="2" destOrd="0" parTransId="{ACC421D2-211D-48E4-BA5B-5E7A8015632C}" sibTransId="{C93E539B-3EEC-4D55-866D-C98438F6DE6D}"/>
    <dgm:cxn modelId="{4F95365A-5493-4E63-80F7-55B5BF7C3026}" type="presOf" srcId="{66B9D7AC-D3F0-44B9-ACE9-DF77E11E50EF}" destId="{912DE140-C92B-4E8D-A452-80B21CA80A0B}" srcOrd="0" destOrd="0" presId="urn:microsoft.com/office/officeart/2005/8/layout/vList4"/>
    <dgm:cxn modelId="{0B00B5EB-8A8A-409D-99B9-93BBF84B7A07}" type="presOf" srcId="{CA224F84-83FA-45AB-AA37-60CD7C349EE8}" destId="{A0B3BABC-05CA-4FC6-83EF-29208C9B22A2}" srcOrd="1" destOrd="0" presId="urn:microsoft.com/office/officeart/2005/8/layout/vList4"/>
    <dgm:cxn modelId="{7E5F0F87-7D97-4EE1-82E6-BB4EF6AC90C4}" type="presOf" srcId="{3A45EDE1-FCD4-45BB-9F73-4B9131B771B9}" destId="{78C0C9DE-2DEC-48E9-BF70-C9453F3D4FF5}" srcOrd="1" destOrd="0" presId="urn:microsoft.com/office/officeart/2005/8/layout/vList4"/>
    <dgm:cxn modelId="{21653AFF-8973-4D1E-9D22-9016C71F5D88}" type="presOf" srcId="{B3BAD954-2DE8-4997-932D-AC8A3CA333B0}" destId="{F3448307-E3EA-47F9-BC65-1AB1FD3AB93B}" srcOrd="1" destOrd="0" presId="urn:microsoft.com/office/officeart/2005/8/layout/vList4"/>
    <dgm:cxn modelId="{CA0CBCFE-DD0C-4C8B-9488-9AE51CF91BD7}" type="presOf" srcId="{10341DCD-9602-4754-8C18-A889F739BBD1}" destId="{72ED03AB-2A90-4C62-AF2C-C7686130DBFE}" srcOrd="1" destOrd="0" presId="urn:microsoft.com/office/officeart/2005/8/layout/vList4"/>
    <dgm:cxn modelId="{43D1E933-32D0-40FD-BB20-0D260F79B6F3}" type="presParOf" srcId="{28EC1307-4576-4F76-B3A3-56AC016A0102}" destId="{02368187-2811-4CBC-AFFF-DA50973C5BC8}" srcOrd="0" destOrd="0" presId="urn:microsoft.com/office/officeart/2005/8/layout/vList4"/>
    <dgm:cxn modelId="{48FEFE2E-C763-4A45-9174-F6D977B4C844}" type="presParOf" srcId="{02368187-2811-4CBC-AFFF-DA50973C5BC8}" destId="{912DE140-C92B-4E8D-A452-80B21CA80A0B}" srcOrd="0" destOrd="0" presId="urn:microsoft.com/office/officeart/2005/8/layout/vList4"/>
    <dgm:cxn modelId="{9A02E1BD-F399-4DA5-BDF2-6521BAF2E4CD}" type="presParOf" srcId="{02368187-2811-4CBC-AFFF-DA50973C5BC8}" destId="{79F4325C-BB27-4EC2-AA78-DB254CA343DC}" srcOrd="1" destOrd="0" presId="urn:microsoft.com/office/officeart/2005/8/layout/vList4"/>
    <dgm:cxn modelId="{4E68F0BC-C604-42E9-AF06-C3CECFC6FD47}" type="presParOf" srcId="{02368187-2811-4CBC-AFFF-DA50973C5BC8}" destId="{75E8A00F-755A-4DF7-8A75-7ADFC45A3E47}" srcOrd="2" destOrd="0" presId="urn:microsoft.com/office/officeart/2005/8/layout/vList4"/>
    <dgm:cxn modelId="{7E56A507-7105-44ED-A7D6-EF2E37545F1C}" type="presParOf" srcId="{28EC1307-4576-4F76-B3A3-56AC016A0102}" destId="{2E50A663-2D67-441B-B471-BD7D25CC79C3}" srcOrd="1" destOrd="0" presId="urn:microsoft.com/office/officeart/2005/8/layout/vList4"/>
    <dgm:cxn modelId="{445C8F5B-921C-45D0-A753-84524FD4F9A7}" type="presParOf" srcId="{28EC1307-4576-4F76-B3A3-56AC016A0102}" destId="{C6CE1DBF-AEAA-4B23-B73C-0AC007E4B1EA}" srcOrd="2" destOrd="0" presId="urn:microsoft.com/office/officeart/2005/8/layout/vList4"/>
    <dgm:cxn modelId="{E6323515-E0EA-46A6-9D5E-0A2143AB260A}" type="presParOf" srcId="{C6CE1DBF-AEAA-4B23-B73C-0AC007E4B1EA}" destId="{086A99D3-4861-416D-869A-77F341F50FBB}" srcOrd="0" destOrd="0" presId="urn:microsoft.com/office/officeart/2005/8/layout/vList4"/>
    <dgm:cxn modelId="{7DF4ED3F-FCAD-4401-AF64-6256713039CC}" type="presParOf" srcId="{C6CE1DBF-AEAA-4B23-B73C-0AC007E4B1EA}" destId="{D36B7335-768B-4BF3-8B57-4D135E7790D5}" srcOrd="1" destOrd="0" presId="urn:microsoft.com/office/officeart/2005/8/layout/vList4"/>
    <dgm:cxn modelId="{EBE27DA6-BA3C-4023-ACC0-248125D42A62}" type="presParOf" srcId="{C6CE1DBF-AEAA-4B23-B73C-0AC007E4B1EA}" destId="{A0B3BABC-05CA-4FC6-83EF-29208C9B22A2}" srcOrd="2" destOrd="0" presId="urn:microsoft.com/office/officeart/2005/8/layout/vList4"/>
    <dgm:cxn modelId="{15DB1854-4F3E-40AD-939A-1934B0F8D7AB}" type="presParOf" srcId="{28EC1307-4576-4F76-B3A3-56AC016A0102}" destId="{17373E31-1BD6-4E7B-88D5-DB5CD781F854}" srcOrd="3" destOrd="0" presId="urn:microsoft.com/office/officeart/2005/8/layout/vList4"/>
    <dgm:cxn modelId="{D323795D-5994-4F1F-8770-E4DDCDA48CF7}" type="presParOf" srcId="{28EC1307-4576-4F76-B3A3-56AC016A0102}" destId="{DF555AF9-F4DD-4656-A808-AC7945BB1976}" srcOrd="4" destOrd="0" presId="urn:microsoft.com/office/officeart/2005/8/layout/vList4"/>
    <dgm:cxn modelId="{AD8D7B7D-9B00-46E0-851E-C20F3C305F3B}" type="presParOf" srcId="{DF555AF9-F4DD-4656-A808-AC7945BB1976}" destId="{9C605F3E-5F19-42F9-B1CF-A3A28C70DACE}" srcOrd="0" destOrd="0" presId="urn:microsoft.com/office/officeart/2005/8/layout/vList4"/>
    <dgm:cxn modelId="{7384A4C6-6699-4373-A421-7DF640358B82}" type="presParOf" srcId="{DF555AF9-F4DD-4656-A808-AC7945BB1976}" destId="{51C95248-DB2E-4341-9D10-09A7B847BB21}" srcOrd="1" destOrd="0" presId="urn:microsoft.com/office/officeart/2005/8/layout/vList4"/>
    <dgm:cxn modelId="{4F4E26FC-A169-4FD3-98B5-A31179F5D287}" type="presParOf" srcId="{DF555AF9-F4DD-4656-A808-AC7945BB1976}" destId="{72ED03AB-2A90-4C62-AF2C-C7686130DBFE}" srcOrd="2" destOrd="0" presId="urn:microsoft.com/office/officeart/2005/8/layout/vList4"/>
    <dgm:cxn modelId="{64A0E2B1-8C93-4A15-8488-5153B08C6110}" type="presParOf" srcId="{28EC1307-4576-4F76-B3A3-56AC016A0102}" destId="{BFAA0C97-45BA-46A3-8100-259F3EB1CE7F}" srcOrd="5" destOrd="0" presId="urn:microsoft.com/office/officeart/2005/8/layout/vList4"/>
    <dgm:cxn modelId="{6E2290FB-D4B4-47E2-9B18-F89A7B81EB3F}" type="presParOf" srcId="{28EC1307-4576-4F76-B3A3-56AC016A0102}" destId="{A2EDA4D7-522E-4D1F-8410-FDBA852FEFED}" srcOrd="6" destOrd="0" presId="urn:microsoft.com/office/officeart/2005/8/layout/vList4"/>
    <dgm:cxn modelId="{EA126252-C8CB-4AEF-B49E-A1328F9CE8C1}" type="presParOf" srcId="{A2EDA4D7-522E-4D1F-8410-FDBA852FEFED}" destId="{625455D0-6E6A-4AFC-A6A9-C9A97D3031A6}" srcOrd="0" destOrd="0" presId="urn:microsoft.com/office/officeart/2005/8/layout/vList4"/>
    <dgm:cxn modelId="{14A1AAD5-CB14-4D5B-949F-394684B925E9}" type="presParOf" srcId="{A2EDA4D7-522E-4D1F-8410-FDBA852FEFED}" destId="{6B77DCDA-8250-4CF7-A5BB-DD10B9341571}" srcOrd="1" destOrd="0" presId="urn:microsoft.com/office/officeart/2005/8/layout/vList4"/>
    <dgm:cxn modelId="{67D8588B-A94D-45AA-A923-07AD5F5D5853}" type="presParOf" srcId="{A2EDA4D7-522E-4D1F-8410-FDBA852FEFED}" destId="{C5BB6CA8-0D9B-42D4-9A70-DF02A0F63884}" srcOrd="2" destOrd="0" presId="urn:microsoft.com/office/officeart/2005/8/layout/vList4"/>
    <dgm:cxn modelId="{60A84D87-3715-4B66-BE26-481207256C78}" type="presParOf" srcId="{28EC1307-4576-4F76-B3A3-56AC016A0102}" destId="{53EDFD0B-CF47-4963-9702-88D577DFEE9D}" srcOrd="7" destOrd="0" presId="urn:microsoft.com/office/officeart/2005/8/layout/vList4"/>
    <dgm:cxn modelId="{338376E5-626E-4747-9EBC-21E2FEA423EF}" type="presParOf" srcId="{28EC1307-4576-4F76-B3A3-56AC016A0102}" destId="{E540196E-F20A-47CA-870F-C47C20D96BA8}" srcOrd="8" destOrd="0" presId="urn:microsoft.com/office/officeart/2005/8/layout/vList4"/>
    <dgm:cxn modelId="{57C9E167-E57B-4514-9D77-DE96A6F76A11}" type="presParOf" srcId="{E540196E-F20A-47CA-870F-C47C20D96BA8}" destId="{460B495F-D78C-44E1-AF1E-1D4588F9FA02}" srcOrd="0" destOrd="0" presId="urn:microsoft.com/office/officeart/2005/8/layout/vList4"/>
    <dgm:cxn modelId="{04ED5858-6221-4872-8BE6-E5C00C73BABD}" type="presParOf" srcId="{E540196E-F20A-47CA-870F-C47C20D96BA8}" destId="{31077B57-1AC8-4B44-962E-77D1EA4B57D5}" srcOrd="1" destOrd="0" presId="urn:microsoft.com/office/officeart/2005/8/layout/vList4"/>
    <dgm:cxn modelId="{0D170E88-7725-4404-9209-DAE60733058C}" type="presParOf" srcId="{E540196E-F20A-47CA-870F-C47C20D96BA8}" destId="{F3448307-E3EA-47F9-BC65-1AB1FD3AB93B}" srcOrd="2" destOrd="0" presId="urn:microsoft.com/office/officeart/2005/8/layout/vList4"/>
    <dgm:cxn modelId="{CB96F28F-9846-48F3-8DBB-7214E11DE46E}" type="presParOf" srcId="{28EC1307-4576-4F76-B3A3-56AC016A0102}" destId="{323A80E1-A291-451B-A1A9-95E5EF4DB844}" srcOrd="9" destOrd="0" presId="urn:microsoft.com/office/officeart/2005/8/layout/vList4"/>
    <dgm:cxn modelId="{4E3F338C-3E16-4334-9D2F-112DC34D397C}" type="presParOf" srcId="{28EC1307-4576-4F76-B3A3-56AC016A0102}" destId="{8FDA3070-5878-482B-A567-01B4EC2FDC2E}" srcOrd="10" destOrd="0" presId="urn:microsoft.com/office/officeart/2005/8/layout/vList4"/>
    <dgm:cxn modelId="{88DE6EC7-7E5C-4573-847A-2D109D9A1D01}" type="presParOf" srcId="{8FDA3070-5878-482B-A567-01B4EC2FDC2E}" destId="{C454E30C-7557-4A38-813E-F81610687DBB}" srcOrd="0" destOrd="0" presId="urn:microsoft.com/office/officeart/2005/8/layout/vList4"/>
    <dgm:cxn modelId="{DF523E38-78D3-41EA-9816-CCB7726B3A2A}" type="presParOf" srcId="{8FDA3070-5878-482B-A567-01B4EC2FDC2E}" destId="{C97DE0AF-D9BB-4312-A591-35D1F659D103}" srcOrd="1" destOrd="0" presId="urn:microsoft.com/office/officeart/2005/8/layout/vList4"/>
    <dgm:cxn modelId="{B6CAF453-2115-441B-943C-57F7A7CEBC21}" type="presParOf" srcId="{8FDA3070-5878-482B-A567-01B4EC2FDC2E}" destId="{78C0C9DE-2DEC-48E9-BF70-C9453F3D4FF5}" srcOrd="2" destOrd="0" presId="urn:microsoft.com/office/officeart/2005/8/layout/vList4"/>
    <dgm:cxn modelId="{25A1DE0D-7F37-4325-AD2D-BA4D0C807C88}" type="presParOf" srcId="{28EC1307-4576-4F76-B3A3-56AC016A0102}" destId="{9682407D-6596-4D3F-9A58-2DC0C9CCF2C1}" srcOrd="11" destOrd="0" presId="urn:microsoft.com/office/officeart/2005/8/layout/vList4"/>
    <dgm:cxn modelId="{55C73936-B779-4925-A1B6-A61EB529B17F}" type="presParOf" srcId="{28EC1307-4576-4F76-B3A3-56AC016A0102}" destId="{588F1BC2-3BEA-422E-B3A8-36E80FDB419F}" srcOrd="12" destOrd="0" presId="urn:microsoft.com/office/officeart/2005/8/layout/vList4"/>
    <dgm:cxn modelId="{50502EE9-FE7B-4CE8-B247-CB72E01BB9B1}" type="presParOf" srcId="{588F1BC2-3BEA-422E-B3A8-36E80FDB419F}" destId="{58C41FAE-48F8-4C39-8BE6-01CD82D9200B}" srcOrd="0" destOrd="0" presId="urn:microsoft.com/office/officeart/2005/8/layout/vList4"/>
    <dgm:cxn modelId="{D8B188BC-2543-4D7A-A439-EA6BFBB01FBB}" type="presParOf" srcId="{588F1BC2-3BEA-422E-B3A8-36E80FDB419F}" destId="{E75D683D-C2F8-402D-9036-E1749BC99F07}" srcOrd="1" destOrd="0" presId="urn:microsoft.com/office/officeart/2005/8/layout/vList4"/>
    <dgm:cxn modelId="{BB260C88-74AE-4799-9FDD-FF0CB9361022}" type="presParOf" srcId="{588F1BC2-3BEA-422E-B3A8-36E80FDB419F}" destId="{7F906067-0D7F-4051-BB88-1E411D00560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7A2F3-BA14-4223-B045-BF4D18259935}">
      <dsp:nvSpPr>
        <dsp:cNvPr id="0" name=""/>
        <dsp:cNvSpPr/>
      </dsp:nvSpPr>
      <dsp:spPr>
        <a:xfrm>
          <a:off x="3772" y="1318416"/>
          <a:ext cx="1649212" cy="989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“Load”</a:t>
          </a:r>
          <a:endParaRPr lang="nl-NL" sz="2800" kern="1200" dirty="0"/>
        </a:p>
      </dsp:txBody>
      <dsp:txXfrm>
        <a:off x="32754" y="1347398"/>
        <a:ext cx="1591248" cy="931563"/>
      </dsp:txXfrm>
    </dsp:sp>
    <dsp:sp modelId="{10FAEEE0-137C-495A-846C-84D289700178}">
      <dsp:nvSpPr>
        <dsp:cNvPr id="0" name=""/>
        <dsp:cNvSpPr/>
      </dsp:nvSpPr>
      <dsp:spPr>
        <a:xfrm>
          <a:off x="1817905" y="1608678"/>
          <a:ext cx="349633" cy="4090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1817905" y="1690479"/>
        <a:ext cx="244743" cy="245402"/>
      </dsp:txXfrm>
    </dsp:sp>
    <dsp:sp modelId="{4326B7EA-550F-479D-9D93-C798D6F953BE}">
      <dsp:nvSpPr>
        <dsp:cNvPr id="0" name=""/>
        <dsp:cNvSpPr/>
      </dsp:nvSpPr>
      <dsp:spPr>
        <a:xfrm>
          <a:off x="2312669" y="1318416"/>
          <a:ext cx="1649212" cy="989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Proces 1</a:t>
          </a:r>
          <a:endParaRPr lang="nl-NL" sz="2800" kern="1200" dirty="0"/>
        </a:p>
      </dsp:txBody>
      <dsp:txXfrm>
        <a:off x="2341651" y="1347398"/>
        <a:ext cx="1591248" cy="931563"/>
      </dsp:txXfrm>
    </dsp:sp>
    <dsp:sp modelId="{31B9D009-9829-40BA-BBA2-AA66FDCA3DCF}">
      <dsp:nvSpPr>
        <dsp:cNvPr id="0" name=""/>
        <dsp:cNvSpPr/>
      </dsp:nvSpPr>
      <dsp:spPr>
        <a:xfrm>
          <a:off x="4126803" y="1608678"/>
          <a:ext cx="349633" cy="4090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4126803" y="1690479"/>
        <a:ext cx="244743" cy="245402"/>
      </dsp:txXfrm>
    </dsp:sp>
    <dsp:sp modelId="{4CA4FA21-C657-4532-96D1-5C0DA96EC5AE}">
      <dsp:nvSpPr>
        <dsp:cNvPr id="0" name=""/>
        <dsp:cNvSpPr/>
      </dsp:nvSpPr>
      <dsp:spPr>
        <a:xfrm>
          <a:off x="4621566" y="1318416"/>
          <a:ext cx="1649212" cy="989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Proces 2</a:t>
          </a:r>
          <a:endParaRPr lang="nl-NL" sz="2800" kern="1200" dirty="0"/>
        </a:p>
      </dsp:txBody>
      <dsp:txXfrm>
        <a:off x="4650548" y="1347398"/>
        <a:ext cx="1591248" cy="931563"/>
      </dsp:txXfrm>
    </dsp:sp>
    <dsp:sp modelId="{A43A17A2-B0A5-4A27-AF72-1A74924FAA45}">
      <dsp:nvSpPr>
        <dsp:cNvPr id="0" name=""/>
        <dsp:cNvSpPr/>
      </dsp:nvSpPr>
      <dsp:spPr>
        <a:xfrm>
          <a:off x="6435700" y="1608678"/>
          <a:ext cx="349633" cy="4090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6435700" y="1690479"/>
        <a:ext cx="244743" cy="245402"/>
      </dsp:txXfrm>
    </dsp:sp>
    <dsp:sp modelId="{E7F4F99D-84E4-4642-965B-F7DC6683F1A7}">
      <dsp:nvSpPr>
        <dsp:cNvPr id="0" name=""/>
        <dsp:cNvSpPr/>
      </dsp:nvSpPr>
      <dsp:spPr>
        <a:xfrm>
          <a:off x="6930464" y="1318416"/>
          <a:ext cx="1649212" cy="989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Proces n</a:t>
          </a:r>
          <a:endParaRPr lang="nl-NL" sz="2800" kern="1200" dirty="0"/>
        </a:p>
      </dsp:txBody>
      <dsp:txXfrm>
        <a:off x="6959446" y="1347398"/>
        <a:ext cx="1591248" cy="931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DE140-C92B-4E8D-A452-80B21CA80A0B}">
      <dsp:nvSpPr>
        <dsp:cNvPr id="0" name=""/>
        <dsp:cNvSpPr/>
      </dsp:nvSpPr>
      <dsp:spPr>
        <a:xfrm>
          <a:off x="0" y="0"/>
          <a:ext cx="5813137" cy="652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err="1" smtClean="0"/>
            <a:t>Resize</a:t>
          </a:r>
          <a:endParaRPr lang="nl-NL" sz="2800" kern="1200" dirty="0"/>
        </a:p>
      </dsp:txBody>
      <dsp:txXfrm>
        <a:off x="1227922" y="0"/>
        <a:ext cx="4585214" cy="652948"/>
      </dsp:txXfrm>
    </dsp:sp>
    <dsp:sp modelId="{79F4325C-BB27-4EC2-AA78-DB254CA343DC}">
      <dsp:nvSpPr>
        <dsp:cNvPr id="0" name=""/>
        <dsp:cNvSpPr/>
      </dsp:nvSpPr>
      <dsp:spPr>
        <a:xfrm>
          <a:off x="362206" y="65294"/>
          <a:ext cx="568803" cy="5223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A99D3-4861-416D-869A-77F341F50FBB}">
      <dsp:nvSpPr>
        <dsp:cNvPr id="0" name=""/>
        <dsp:cNvSpPr/>
      </dsp:nvSpPr>
      <dsp:spPr>
        <a:xfrm>
          <a:off x="0" y="718243"/>
          <a:ext cx="5813137" cy="652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Gamma</a:t>
          </a:r>
          <a:endParaRPr lang="nl-NL" sz="2800" kern="1200" dirty="0"/>
        </a:p>
      </dsp:txBody>
      <dsp:txXfrm>
        <a:off x="1227922" y="718243"/>
        <a:ext cx="4585214" cy="652948"/>
      </dsp:txXfrm>
    </dsp:sp>
    <dsp:sp modelId="{D36B7335-768B-4BF3-8B57-4D135E7790D5}">
      <dsp:nvSpPr>
        <dsp:cNvPr id="0" name=""/>
        <dsp:cNvSpPr/>
      </dsp:nvSpPr>
      <dsp:spPr>
        <a:xfrm>
          <a:off x="362206" y="783538"/>
          <a:ext cx="568803" cy="5223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05F3E-5F19-42F9-B1CF-A3A28C70DACE}">
      <dsp:nvSpPr>
        <dsp:cNvPr id="0" name=""/>
        <dsp:cNvSpPr/>
      </dsp:nvSpPr>
      <dsp:spPr>
        <a:xfrm>
          <a:off x="0" y="1436487"/>
          <a:ext cx="5813137" cy="652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err="1" smtClean="0"/>
            <a:t>Brightness</a:t>
          </a:r>
          <a:endParaRPr lang="nl-NL" sz="2800" kern="1200" dirty="0"/>
        </a:p>
      </dsp:txBody>
      <dsp:txXfrm>
        <a:off x="1227922" y="1436487"/>
        <a:ext cx="4585214" cy="652948"/>
      </dsp:txXfrm>
    </dsp:sp>
    <dsp:sp modelId="{51C95248-DB2E-4341-9D10-09A7B847BB21}">
      <dsp:nvSpPr>
        <dsp:cNvPr id="0" name=""/>
        <dsp:cNvSpPr/>
      </dsp:nvSpPr>
      <dsp:spPr>
        <a:xfrm>
          <a:off x="362206" y="1501782"/>
          <a:ext cx="568803" cy="5223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455D0-6E6A-4AFC-A6A9-C9A97D3031A6}">
      <dsp:nvSpPr>
        <dsp:cNvPr id="0" name=""/>
        <dsp:cNvSpPr/>
      </dsp:nvSpPr>
      <dsp:spPr>
        <a:xfrm>
          <a:off x="0" y="2154730"/>
          <a:ext cx="5813137" cy="652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Contrast</a:t>
          </a:r>
          <a:endParaRPr lang="nl-NL" sz="2800" kern="1200" dirty="0"/>
        </a:p>
      </dsp:txBody>
      <dsp:txXfrm>
        <a:off x="1227922" y="2154730"/>
        <a:ext cx="4585214" cy="652948"/>
      </dsp:txXfrm>
    </dsp:sp>
    <dsp:sp modelId="{6B77DCDA-8250-4CF7-A5BB-DD10B9341571}">
      <dsp:nvSpPr>
        <dsp:cNvPr id="0" name=""/>
        <dsp:cNvSpPr/>
      </dsp:nvSpPr>
      <dsp:spPr>
        <a:xfrm>
          <a:off x="362206" y="2220025"/>
          <a:ext cx="568803" cy="5223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B495F-D78C-44E1-AF1E-1D4588F9FA02}">
      <dsp:nvSpPr>
        <dsp:cNvPr id="0" name=""/>
        <dsp:cNvSpPr/>
      </dsp:nvSpPr>
      <dsp:spPr>
        <a:xfrm>
          <a:off x="0" y="2872974"/>
          <a:ext cx="5813137" cy="652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err="1" smtClean="0"/>
            <a:t>Greyscale</a:t>
          </a:r>
          <a:endParaRPr lang="nl-NL" sz="2800" kern="1200" dirty="0"/>
        </a:p>
      </dsp:txBody>
      <dsp:txXfrm>
        <a:off x="1227922" y="2872974"/>
        <a:ext cx="4585214" cy="652948"/>
      </dsp:txXfrm>
    </dsp:sp>
    <dsp:sp modelId="{31077B57-1AC8-4B44-962E-77D1EA4B57D5}">
      <dsp:nvSpPr>
        <dsp:cNvPr id="0" name=""/>
        <dsp:cNvSpPr/>
      </dsp:nvSpPr>
      <dsp:spPr>
        <a:xfrm>
          <a:off x="362206" y="2938269"/>
          <a:ext cx="568803" cy="5223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4E30C-7557-4A38-813E-F81610687DBB}">
      <dsp:nvSpPr>
        <dsp:cNvPr id="0" name=""/>
        <dsp:cNvSpPr/>
      </dsp:nvSpPr>
      <dsp:spPr>
        <a:xfrm>
          <a:off x="0" y="3591218"/>
          <a:ext cx="5813137" cy="652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Invert</a:t>
          </a:r>
          <a:endParaRPr lang="nl-NL" sz="2800" kern="1200" dirty="0"/>
        </a:p>
      </dsp:txBody>
      <dsp:txXfrm>
        <a:off x="1227922" y="3591218"/>
        <a:ext cx="4585214" cy="652948"/>
      </dsp:txXfrm>
    </dsp:sp>
    <dsp:sp modelId="{C97DE0AF-D9BB-4312-A591-35D1F659D103}">
      <dsp:nvSpPr>
        <dsp:cNvPr id="0" name=""/>
        <dsp:cNvSpPr/>
      </dsp:nvSpPr>
      <dsp:spPr>
        <a:xfrm>
          <a:off x="362206" y="3656513"/>
          <a:ext cx="568803" cy="5223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41FAE-48F8-4C39-8BE6-01CD82D9200B}">
      <dsp:nvSpPr>
        <dsp:cNvPr id="0" name=""/>
        <dsp:cNvSpPr/>
      </dsp:nvSpPr>
      <dsp:spPr>
        <a:xfrm>
          <a:off x="0" y="4309461"/>
          <a:ext cx="5813137" cy="652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err="1" smtClean="0"/>
            <a:t>RotateFlip</a:t>
          </a:r>
          <a:endParaRPr lang="nl-NL" sz="2800" kern="1200" dirty="0"/>
        </a:p>
      </dsp:txBody>
      <dsp:txXfrm>
        <a:off x="1227922" y="4309461"/>
        <a:ext cx="4585214" cy="652948"/>
      </dsp:txXfrm>
    </dsp:sp>
    <dsp:sp modelId="{E75D683D-C2F8-402D-9036-E1749BC99F07}">
      <dsp:nvSpPr>
        <dsp:cNvPr id="0" name=""/>
        <dsp:cNvSpPr/>
      </dsp:nvSpPr>
      <dsp:spPr>
        <a:xfrm>
          <a:off x="362206" y="4374756"/>
          <a:ext cx="568803" cy="5223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28A2F-C3DA-4829-B293-7D20ECE0579F}" type="datetimeFigureOut">
              <a:rPr lang="nl-NL" smtClean="0"/>
              <a:t>9-6-2016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E87CE-D607-478B-A35E-726096597E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89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632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 </a:t>
            </a:r>
            <a:r>
              <a:rPr lang="nl-NL" dirty="0" err="1" smtClean="0"/>
              <a:t>looking</a:t>
            </a:r>
            <a:r>
              <a:rPr lang="nl-NL" dirty="0" smtClean="0"/>
              <a:t> at</a:t>
            </a:r>
            <a:r>
              <a:rPr lang="nl-NL" baseline="0" dirty="0" smtClean="0"/>
              <a:t> a new Module </a:t>
            </a:r>
            <a:r>
              <a:rPr lang="nl-NL" baseline="0" dirty="0" err="1" smtClean="0"/>
              <a:t>Settings</a:t>
            </a:r>
            <a:r>
              <a:rPr lang="nl-NL" baseline="0" dirty="0" smtClean="0"/>
              <a:t> API =&gt; </a:t>
            </a:r>
            <a:r>
              <a:rPr lang="nl-NL" baseline="0" dirty="0" err="1" smtClean="0"/>
              <a:t>inspired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OR/M</a:t>
            </a:r>
          </a:p>
          <a:p>
            <a:r>
              <a:rPr lang="nl-NL" baseline="0" dirty="0" smtClean="0"/>
              <a:t>Little </a:t>
            </a:r>
            <a:r>
              <a:rPr lang="nl-NL" baseline="0" dirty="0" err="1" smtClean="0"/>
              <a:t>rework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developers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new API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02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518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Explain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difference</a:t>
            </a:r>
            <a:r>
              <a:rPr lang="nl-NL" dirty="0" smtClean="0"/>
              <a:t>: DAL2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Explict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Ignore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ModuleSettings</a:t>
            </a:r>
            <a:r>
              <a:rPr lang="nl-NL" baseline="0" dirty="0" smtClean="0"/>
              <a:t>, Explicit </a:t>
            </a:r>
            <a:r>
              <a:rPr lang="nl-NL" baseline="0" dirty="0" err="1" smtClean="0"/>
              <a:t>Include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err="1" smtClean="0"/>
              <a:t>Result</a:t>
            </a:r>
            <a:r>
              <a:rPr lang="nl-NL" baseline="0" dirty="0" smtClean="0"/>
              <a:t>: Single class (POCO)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settings</a:t>
            </a:r>
            <a:r>
              <a:rPr lang="nl-NL" baseline="0" dirty="0" smtClean="0"/>
              <a:t>! Just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attributes</a:t>
            </a:r>
            <a:r>
              <a:rPr lang="nl-NL" baseline="0" dirty="0" smtClean="0"/>
              <a:t>!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244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Notice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Repository</a:t>
            </a:r>
            <a:r>
              <a:rPr lang="nl-NL" dirty="0" smtClean="0"/>
              <a:t> </a:t>
            </a:r>
            <a:r>
              <a:rPr lang="nl-NL" dirty="0" err="1" smtClean="0"/>
              <a:t>actually</a:t>
            </a:r>
            <a:r>
              <a:rPr lang="nl-NL" dirty="0" smtClean="0"/>
              <a:t> </a:t>
            </a:r>
            <a:r>
              <a:rPr lang="nl-NL" dirty="0" err="1" smtClean="0"/>
              <a:t>instantiates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POCO class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542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427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Enum</a:t>
            </a:r>
            <a:r>
              <a:rPr lang="nl-NL" dirty="0" smtClean="0"/>
              <a:t> types support int </a:t>
            </a:r>
            <a:r>
              <a:rPr lang="nl-NL" dirty="0" err="1" smtClean="0"/>
              <a:t>and</a:t>
            </a:r>
            <a:r>
              <a:rPr lang="nl-NL" baseline="0" dirty="0" smtClean="0"/>
              <a:t> string </a:t>
            </a:r>
            <a:r>
              <a:rPr lang="nl-NL" baseline="0" dirty="0" err="1" smtClean="0"/>
              <a:t>dependent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setting was </a:t>
            </a:r>
            <a:r>
              <a:rPr lang="nl-NL" baseline="0" dirty="0" err="1" smtClean="0"/>
              <a:t>persisted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542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TIP / ADVICE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576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For MVC </a:t>
            </a:r>
            <a:r>
              <a:rPr lang="nl-NL" dirty="0" err="1" smtClean="0"/>
              <a:t>and</a:t>
            </a:r>
            <a:r>
              <a:rPr lang="nl-NL" dirty="0" smtClean="0"/>
              <a:t> SPA: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WebAPIController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a base class as well.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455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271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33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9701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017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122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395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955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689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732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759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Hit a breakpoint</a:t>
            </a:r>
            <a:r>
              <a:rPr lang="nl-NL" dirty="0" smtClean="0"/>
              <a:t>…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28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 smtClean="0"/>
              <a:t>Last </a:t>
            </a:r>
            <a:r>
              <a:rPr lang="nl-NL" dirty="0" err="1" smtClean="0"/>
              <a:t>year</a:t>
            </a:r>
            <a:r>
              <a:rPr lang="nl-NL" dirty="0" smtClean="0"/>
              <a:t> at DNN </a:t>
            </a:r>
            <a:r>
              <a:rPr lang="nl-NL" dirty="0" err="1" smtClean="0"/>
              <a:t>connect</a:t>
            </a:r>
            <a:r>
              <a:rPr lang="nl-NL" dirty="0" smtClean="0"/>
              <a:t>, lot</a:t>
            </a:r>
            <a:r>
              <a:rPr lang="nl-NL" baseline="0" dirty="0" smtClean="0"/>
              <a:t> of attention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MVC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SPA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smtClean="0"/>
              <a:t>Indeed </a:t>
            </a:r>
            <a:r>
              <a:rPr lang="nl-NL" baseline="0" dirty="0" err="1" smtClean="0"/>
              <a:t>both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valuable</a:t>
            </a:r>
            <a:r>
              <a:rPr lang="nl-NL" baseline="0" dirty="0" smtClean="0"/>
              <a:t> new </a:t>
            </a:r>
            <a:r>
              <a:rPr lang="nl-NL" baseline="0" dirty="0" err="1" smtClean="0"/>
              <a:t>additions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framework</a:t>
            </a:r>
            <a:endParaRPr lang="nl-NL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 smtClean="0"/>
              <a:t>Felt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was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smtClean="0"/>
              <a:t>Are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ready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enter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hidden</a:t>
            </a:r>
            <a:r>
              <a:rPr lang="nl-NL" baseline="0" dirty="0" smtClean="0"/>
              <a:t> gems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DNN8 API?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1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572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baseline="0" dirty="0" smtClean="0"/>
              <a:t>Sample </a:t>
            </a:r>
            <a:r>
              <a:rPr lang="nl-NL" b="0" baseline="0" dirty="0" err="1" smtClean="0"/>
              <a:t>from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the</a:t>
            </a:r>
            <a:r>
              <a:rPr lang="nl-NL" b="0" baseline="0" dirty="0" smtClean="0"/>
              <a:t> DNN FAQ module</a:t>
            </a:r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452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99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52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De-</a:t>
            </a:r>
            <a:r>
              <a:rPr lang="nl-NL" dirty="0" err="1" smtClean="0"/>
              <a:t>seialization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explicitly</a:t>
            </a:r>
            <a:r>
              <a:rPr lang="nl-NL" dirty="0" smtClean="0"/>
              <a:t> </a:t>
            </a:r>
            <a:r>
              <a:rPr lang="nl-NL" dirty="0" err="1" smtClean="0"/>
              <a:t>needed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becasue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provided</a:t>
            </a:r>
            <a:r>
              <a:rPr lang="nl-NL" baseline="0" dirty="0" smtClean="0"/>
              <a:t> out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box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Module </a:t>
            </a:r>
            <a:r>
              <a:rPr lang="nl-NL" baseline="0" dirty="0" err="1" smtClean="0"/>
              <a:t>Settings</a:t>
            </a:r>
            <a:r>
              <a:rPr lang="nl-NL" baseline="0" dirty="0" smtClean="0"/>
              <a:t> API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919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Explain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difference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TabModule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settings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ModuleSettings</a:t>
            </a:r>
            <a:endParaRPr lang="nl-NL" baseline="0" dirty="0" smtClean="0"/>
          </a:p>
          <a:p>
            <a:r>
              <a:rPr lang="nl-NL" baseline="0" dirty="0" err="1" smtClean="0"/>
              <a:t>Explain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HostSettings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module </a:t>
            </a:r>
            <a:r>
              <a:rPr lang="nl-NL" baseline="0" dirty="0" err="1" smtClean="0"/>
              <a:t>developers</a:t>
            </a:r>
            <a:r>
              <a:rPr lang="nl-NL" baseline="0" dirty="0" smtClean="0"/>
              <a:t> &gt;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, but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should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minimum.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7CE-D607-478B-A35E-726096597ED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881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03300" y="1651000"/>
            <a:ext cx="9144000" cy="12573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noProof="0" dirty="0"/>
              <a:t>Session Title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03300" y="33607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</a:t>
            </a:r>
          </a:p>
          <a:p>
            <a:r>
              <a:rPr lang="en-US" noProof="0" dirty="0"/>
              <a:t>Company</a:t>
            </a:r>
          </a:p>
          <a:p>
            <a:r>
              <a:rPr lang="en-US" noProof="0" dirty="0"/>
              <a:t>Contact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2"/>
          <a:stretch/>
        </p:blipFill>
        <p:spPr>
          <a:xfrm>
            <a:off x="520702" y="334214"/>
            <a:ext cx="1997597" cy="50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02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Title of the Slide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69900" y="901700"/>
            <a:ext cx="10769600" cy="5170885"/>
          </a:xfrm>
        </p:spPr>
        <p:txBody>
          <a:bodyPr/>
          <a:lstStyle/>
          <a:p>
            <a:pPr lvl="0"/>
            <a:r>
              <a:rPr lang="en-US" noProof="0" dirty="0"/>
              <a:t>Important point</a:t>
            </a:r>
          </a:p>
          <a:p>
            <a:pPr lvl="1"/>
            <a:r>
              <a:rPr lang="en-US" noProof="0" dirty="0"/>
              <a:t>Second level text</a:t>
            </a:r>
          </a:p>
          <a:p>
            <a:pPr lvl="2"/>
            <a:r>
              <a:rPr lang="en-US" noProof="0" dirty="0"/>
              <a:t>Third level text</a:t>
            </a:r>
          </a:p>
          <a:p>
            <a:pPr lvl="3"/>
            <a:r>
              <a:rPr lang="en-US" noProof="0" dirty="0"/>
              <a:t>Some more text</a:t>
            </a:r>
          </a:p>
          <a:p>
            <a:pPr lvl="4"/>
            <a:r>
              <a:rPr lang="en-US" noProof="0" dirty="0"/>
              <a:t>That should not be that much important</a:t>
            </a:r>
          </a:p>
        </p:txBody>
      </p:sp>
    </p:spTree>
    <p:extLst>
      <p:ext uri="{BB962C8B-B14F-4D97-AF65-F5344CB8AC3E}">
        <p14:creationId xmlns:p14="http://schemas.microsoft.com/office/powerpoint/2010/main" val="146029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of the Slide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469900" y="901700"/>
            <a:ext cx="5549900" cy="5275263"/>
          </a:xfrm>
        </p:spPr>
        <p:txBody>
          <a:bodyPr/>
          <a:lstStyle/>
          <a:p>
            <a:pPr lvl="0"/>
            <a:r>
              <a:rPr lang="en-US" noProof="0" dirty="0"/>
              <a:t>Important point</a:t>
            </a:r>
          </a:p>
          <a:p>
            <a:pPr lvl="1"/>
            <a:r>
              <a:rPr lang="en-US" noProof="0" dirty="0"/>
              <a:t>Second level text</a:t>
            </a:r>
          </a:p>
          <a:p>
            <a:pPr lvl="2"/>
            <a:r>
              <a:rPr lang="en-US" noProof="0" dirty="0"/>
              <a:t>Third level text</a:t>
            </a:r>
          </a:p>
          <a:p>
            <a:pPr lvl="3"/>
            <a:r>
              <a:rPr lang="en-US" noProof="0" dirty="0"/>
              <a:t>Some more text</a:t>
            </a:r>
          </a:p>
          <a:p>
            <a:pPr lvl="4"/>
            <a:r>
              <a:rPr lang="en-US" noProof="0" dirty="0"/>
              <a:t>That should not be that much important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901700"/>
            <a:ext cx="5664200" cy="5275263"/>
          </a:xfrm>
        </p:spPr>
        <p:txBody>
          <a:bodyPr/>
          <a:lstStyle/>
          <a:p>
            <a:pPr lvl="0"/>
            <a:r>
              <a:rPr lang="en-US" noProof="0" dirty="0"/>
              <a:t>Important point</a:t>
            </a:r>
          </a:p>
          <a:p>
            <a:pPr lvl="1"/>
            <a:r>
              <a:rPr lang="en-US" noProof="0" dirty="0"/>
              <a:t>Second level text</a:t>
            </a:r>
          </a:p>
          <a:p>
            <a:pPr lvl="2"/>
            <a:r>
              <a:rPr lang="en-US" noProof="0" dirty="0"/>
              <a:t>Third level text</a:t>
            </a:r>
          </a:p>
          <a:p>
            <a:pPr lvl="3"/>
            <a:r>
              <a:rPr lang="en-US" noProof="0" dirty="0"/>
              <a:t>Some more text</a:t>
            </a:r>
          </a:p>
          <a:p>
            <a:pPr lvl="4"/>
            <a:r>
              <a:rPr lang="en-US" noProof="0" dirty="0"/>
              <a:t>That should not be that much important</a:t>
            </a:r>
          </a:p>
        </p:txBody>
      </p:sp>
    </p:spTree>
    <p:extLst>
      <p:ext uri="{BB962C8B-B14F-4D97-AF65-F5344CB8AC3E}">
        <p14:creationId xmlns:p14="http://schemas.microsoft.com/office/powerpoint/2010/main" val="562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6" name="CuadroTexto 5"/>
          <p:cNvSpPr txBox="1"/>
          <p:nvPr userDrawn="1"/>
        </p:nvSpPr>
        <p:spPr>
          <a:xfrm>
            <a:off x="3346450" y="2174478"/>
            <a:ext cx="596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noProof="0" dirty="0"/>
              <a:t>Questions?</a:t>
            </a:r>
          </a:p>
        </p:txBody>
      </p:sp>
      <p:sp>
        <p:nvSpPr>
          <p:cNvPr id="7" name="CuadroTexto 6"/>
          <p:cNvSpPr txBox="1"/>
          <p:nvPr userDrawn="1"/>
        </p:nvSpPr>
        <p:spPr>
          <a:xfrm>
            <a:off x="469900" y="5294650"/>
            <a:ext cx="1172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/>
              <a:t>Please remember to evaluate the session</a:t>
            </a:r>
            <a:r>
              <a:rPr lang="en-US" sz="2400" baseline="0" noProof="0" dirty="0"/>
              <a:t> online</a:t>
            </a:r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276344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6357143"/>
            <a:ext cx="12192000" cy="5008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12192000" cy="5008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900" y="784622"/>
            <a:ext cx="107696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err="1"/>
              <a:t>Important</a:t>
            </a:r>
            <a:r>
              <a:rPr lang="es-ES" dirty="0"/>
              <a:t> </a:t>
            </a:r>
            <a:r>
              <a:rPr lang="es-ES" dirty="0" err="1"/>
              <a:t>point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  <a:p>
            <a:pPr lvl="3"/>
            <a:r>
              <a:rPr lang="es-ES" dirty="0" err="1"/>
              <a:t>Some</a:t>
            </a:r>
            <a:r>
              <a:rPr lang="es-ES" dirty="0"/>
              <a:t> more </a:t>
            </a:r>
            <a:r>
              <a:rPr lang="es-ES" dirty="0" err="1"/>
              <a:t>text</a:t>
            </a:r>
            <a:endParaRPr lang="es-ES" dirty="0"/>
          </a:p>
          <a:p>
            <a:pPr lvl="4"/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should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be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/>
              <a:t> </a:t>
            </a:r>
            <a:r>
              <a:rPr lang="es-ES" dirty="0" err="1"/>
              <a:t>important</a:t>
            </a:r>
            <a:endParaRPr lang="es-ES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69900" y="0"/>
            <a:ext cx="11722100" cy="5008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Title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9" name="Marcador de título 1"/>
          <p:cNvSpPr txBox="1">
            <a:spLocks/>
          </p:cNvSpPr>
          <p:nvPr userDrawn="1"/>
        </p:nvSpPr>
        <p:spPr>
          <a:xfrm>
            <a:off x="469900" y="6464300"/>
            <a:ext cx="2717800" cy="3238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0" dirty="0"/>
              <a:t>#DNNConnect2016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1" y="6480604"/>
            <a:ext cx="1197870" cy="28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7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bring2mind.net" TargetMode="External"/><Relationship Id="rId2" Type="http://schemas.openxmlformats.org/officeDocument/2006/relationships/hyperlink" Target="mailto:serge.van.der.ven@xcess.n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DNN8 API Hidden Gems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3300" y="3360738"/>
            <a:ext cx="3997068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Serge van der Ven</a:t>
            </a:r>
          </a:p>
          <a:p>
            <a:r>
              <a:rPr lang="en-US" dirty="0" smtClean="0"/>
              <a:t>XCESS</a:t>
            </a:r>
            <a:endParaRPr lang="en-US" dirty="0"/>
          </a:p>
          <a:p>
            <a:r>
              <a:rPr lang="en-US" dirty="0" smtClean="0">
                <a:hlinkClick r:id="rId2"/>
              </a:rPr>
              <a:t>serge.van.der.ven@xcess.nl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sergevdven</a:t>
            </a:r>
            <a:endParaRPr lang="en-U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150232" y="3360738"/>
            <a:ext cx="3997068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Peter Donker</a:t>
            </a:r>
          </a:p>
          <a:p>
            <a:r>
              <a:rPr lang="en-US" dirty="0" smtClean="0"/>
              <a:t>bring2mind</a:t>
            </a:r>
          </a:p>
          <a:p>
            <a:r>
              <a:rPr lang="en-US" dirty="0" smtClean="0">
                <a:hlinkClick r:id="rId3"/>
              </a:rPr>
              <a:t>peter@bring2mind.net</a:t>
            </a:r>
            <a:endParaRPr lang="en-US" dirty="0" smtClean="0"/>
          </a:p>
          <a:p>
            <a:r>
              <a:rPr lang="en-US" dirty="0" smtClean="0"/>
              <a:t>@bring2mind</a:t>
            </a:r>
          </a:p>
        </p:txBody>
      </p:sp>
    </p:spTree>
    <p:extLst>
      <p:ext uri="{BB962C8B-B14F-4D97-AF65-F5344CB8AC3E}">
        <p14:creationId xmlns:p14="http://schemas.microsoft.com/office/powerpoint/2010/main" val="19729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Wouldn’t it be great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could</a:t>
            </a:r>
          </a:p>
          <a:p>
            <a:r>
              <a:rPr lang="en-US" dirty="0" smtClean="0"/>
              <a:t>use settings just as a (strongly) typed entity (object)?</a:t>
            </a:r>
          </a:p>
          <a:p>
            <a:r>
              <a:rPr lang="en-US" dirty="0" smtClean="0"/>
              <a:t>define a single class with properties for your settings?</a:t>
            </a:r>
          </a:p>
          <a:p>
            <a:r>
              <a:rPr lang="en-US" dirty="0" smtClean="0"/>
              <a:t>have an intuitive interface to load, use and save settings?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2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huffingtonpost.com/2015-04-24-1429915964-7141008-happy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141"/>
            <a:ext cx="11828066" cy="59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you can!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 DNN8 </a:t>
            </a:r>
            <a:r>
              <a:rPr lang="en-US" b="1" dirty="0" smtClean="0">
                <a:solidFill>
                  <a:schemeClr val="accent5"/>
                </a:solidFill>
              </a:rPr>
              <a:t>Module Settings API</a:t>
            </a:r>
            <a:r>
              <a:rPr lang="en-US" dirty="0" smtClean="0"/>
              <a:t> you:</a:t>
            </a:r>
          </a:p>
          <a:p>
            <a:r>
              <a:rPr lang="en-US" b="1" dirty="0" smtClean="0"/>
              <a:t>no</a:t>
            </a:r>
            <a:r>
              <a:rPr lang="en-US" dirty="0" smtClean="0"/>
              <a:t> longer </a:t>
            </a:r>
            <a:r>
              <a:rPr lang="en-US" b="1" dirty="0" smtClean="0"/>
              <a:t>need to use strings</a:t>
            </a:r>
            <a:r>
              <a:rPr lang="en-US" dirty="0" smtClean="0"/>
              <a:t> to load and save settings!</a:t>
            </a:r>
          </a:p>
          <a:p>
            <a:r>
              <a:rPr lang="en-US" b="1" dirty="0"/>
              <a:t>n</a:t>
            </a:r>
            <a:r>
              <a:rPr lang="en-US" b="1" dirty="0" smtClean="0"/>
              <a:t>o</a:t>
            </a:r>
            <a:r>
              <a:rPr lang="en-US" dirty="0" smtClean="0"/>
              <a:t> longer </a:t>
            </a:r>
            <a:r>
              <a:rPr lang="en-US" b="1" dirty="0" smtClean="0"/>
              <a:t>need to convert</a:t>
            </a:r>
            <a:r>
              <a:rPr lang="en-US" dirty="0" smtClean="0"/>
              <a:t> settings to and from strings!</a:t>
            </a:r>
          </a:p>
          <a:p>
            <a:r>
              <a:rPr lang="en-US" dirty="0" smtClean="0"/>
              <a:t>can use </a:t>
            </a:r>
            <a:r>
              <a:rPr lang="en-US" b="1" dirty="0" smtClean="0"/>
              <a:t>strongly types</a:t>
            </a:r>
            <a:r>
              <a:rPr lang="en-US" dirty="0" smtClean="0"/>
              <a:t> setting objects in your code!</a:t>
            </a:r>
          </a:p>
          <a:p>
            <a:r>
              <a:rPr lang="en-US" dirty="0" smtClean="0"/>
              <a:t>can </a:t>
            </a:r>
            <a:r>
              <a:rPr lang="en-US" b="1" dirty="0" smtClean="0"/>
              <a:t>combine</a:t>
            </a:r>
            <a:r>
              <a:rPr lang="en-US" dirty="0" smtClean="0"/>
              <a:t> Module- / </a:t>
            </a:r>
            <a:r>
              <a:rPr lang="en-US" dirty="0" err="1" smtClean="0"/>
              <a:t>TabModule</a:t>
            </a:r>
            <a:r>
              <a:rPr lang="en-US" dirty="0" smtClean="0"/>
              <a:t>- and </a:t>
            </a:r>
            <a:r>
              <a:rPr lang="en-US" dirty="0" err="1" smtClean="0"/>
              <a:t>PortalSettings</a:t>
            </a:r>
            <a:r>
              <a:rPr lang="en-US" dirty="0" smtClean="0"/>
              <a:t> all in one!</a:t>
            </a:r>
          </a:p>
          <a:p>
            <a:r>
              <a:rPr lang="en-US" dirty="0" smtClean="0"/>
              <a:t>still have complete </a:t>
            </a:r>
            <a:r>
              <a:rPr lang="en-US" b="1" dirty="0" smtClean="0"/>
              <a:t>control</a:t>
            </a:r>
            <a:r>
              <a:rPr lang="en-US" dirty="0" smtClean="0"/>
              <a:t> over </a:t>
            </a:r>
            <a:r>
              <a:rPr lang="en-US" b="1" dirty="0" smtClean="0"/>
              <a:t>(de-)serialization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509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en-US" dirty="0" smtClean="0"/>
              <a:t>little</a:t>
            </a:r>
            <a:r>
              <a:rPr lang="nl-NL" dirty="0" smtClean="0"/>
              <a:t> bit of background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Settings are present in DNN as of the early days</a:t>
            </a:r>
          </a:p>
          <a:p>
            <a:r>
              <a:rPr lang="en-US" dirty="0" smtClean="0"/>
              <a:t>Basically key/value pairs (both strings)</a:t>
            </a:r>
          </a:p>
          <a:p>
            <a:r>
              <a:rPr lang="en-US" dirty="0" smtClean="0"/>
              <a:t>Comes in four flavors</a:t>
            </a:r>
          </a:p>
          <a:p>
            <a:pPr lvl="1"/>
            <a:r>
              <a:rPr lang="en-US" dirty="0" smtClean="0"/>
              <a:t>Host Settings</a:t>
            </a:r>
          </a:p>
          <a:p>
            <a:pPr lvl="1"/>
            <a:r>
              <a:rPr lang="en-US" dirty="0" smtClean="0"/>
              <a:t>Portal Settings</a:t>
            </a:r>
          </a:p>
          <a:p>
            <a:pPr lvl="1"/>
            <a:r>
              <a:rPr lang="en-US" dirty="0" smtClean="0"/>
              <a:t>Module Settings</a:t>
            </a:r>
          </a:p>
          <a:p>
            <a:pPr lvl="1"/>
            <a:r>
              <a:rPr lang="en-US" dirty="0" err="1" smtClean="0"/>
              <a:t>TabModule</a:t>
            </a:r>
            <a:r>
              <a:rPr lang="en-US" dirty="0" smtClean="0"/>
              <a:t> Settings</a:t>
            </a:r>
          </a:p>
          <a:p>
            <a:r>
              <a:rPr lang="en-US" dirty="0" smtClean="0"/>
              <a:t>Persist (module) behavior and instance specific data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Thou shall not persist content in settings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1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a new Module Settings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Inspired by OR/</a:t>
            </a:r>
            <a:r>
              <a:rPr lang="en-US" dirty="0" err="1" smtClean="0"/>
              <a:t>Ms</a:t>
            </a:r>
            <a:r>
              <a:rPr lang="en-US" dirty="0" smtClean="0"/>
              <a:t> like </a:t>
            </a:r>
          </a:p>
          <a:p>
            <a:pPr lvl="1"/>
            <a:r>
              <a:rPr lang="en-US" dirty="0" err="1" smtClean="0"/>
              <a:t>EntityFramework</a:t>
            </a:r>
            <a:endParaRPr lang="en-US" dirty="0"/>
          </a:p>
          <a:p>
            <a:pPr lvl="1"/>
            <a:r>
              <a:rPr lang="en-US" dirty="0" err="1" smtClean="0"/>
              <a:t>nHybernate</a:t>
            </a:r>
            <a:endParaRPr lang="en-US" dirty="0"/>
          </a:p>
          <a:p>
            <a:pPr lvl="1"/>
            <a:r>
              <a:rPr lang="en-US" dirty="0" smtClean="0"/>
              <a:t>DNN DAL2</a:t>
            </a:r>
          </a:p>
          <a:p>
            <a:r>
              <a:rPr lang="en-US" dirty="0" smtClean="0"/>
              <a:t>Use attributes to define behavior</a:t>
            </a:r>
          </a:p>
          <a:p>
            <a:r>
              <a:rPr lang="en-US" dirty="0" smtClean="0"/>
              <a:t>Promote DNN patterns like repository</a:t>
            </a:r>
          </a:p>
          <a:p>
            <a:r>
              <a:rPr lang="en-US" dirty="0" smtClean="0"/>
              <a:t>Should be easy to understand and easy to use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65" y="3671394"/>
            <a:ext cx="3792935" cy="269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Inspiration: DNN DAL vs. DAL2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900" y="1121461"/>
            <a:ext cx="4266667" cy="5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603" y="634692"/>
            <a:ext cx="4704762" cy="39904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86603" y="698180"/>
            <a:ext cx="2244877" cy="27432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ounded Rectangle 6"/>
          <p:cNvSpPr/>
          <p:nvPr/>
        </p:nvSpPr>
        <p:spPr>
          <a:xfrm>
            <a:off x="6114263" y="2275520"/>
            <a:ext cx="2001037" cy="27432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ounded Rectangle 7"/>
          <p:cNvSpPr/>
          <p:nvPr/>
        </p:nvSpPr>
        <p:spPr>
          <a:xfrm>
            <a:off x="6114263" y="3872860"/>
            <a:ext cx="1086638" cy="27432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up 9"/>
          <p:cNvGrpSpPr/>
          <p:nvPr/>
        </p:nvGrpSpPr>
        <p:grpSpPr>
          <a:xfrm>
            <a:off x="9292281" y="500857"/>
            <a:ext cx="2899719" cy="2841725"/>
            <a:chOff x="9292280" y="3517885"/>
            <a:chExt cx="2899719" cy="28417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2280" y="3517885"/>
              <a:ext cx="2899719" cy="2841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1122119">
              <a:off x="9699904" y="4738692"/>
              <a:ext cx="2202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uxton Sketch" panose="03080500000500000004" pitchFamily="66" charset="0"/>
                </a:rPr>
                <a:t>Attribute based!</a:t>
              </a:r>
              <a:endParaRPr lang="en-US" sz="2000" dirty="0">
                <a:latin typeface="Buxton Sketch" panose="030805000005000000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0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DAL2 vs. Module Settings”</a:t>
            </a:r>
            <a:r>
              <a:rPr lang="en-US" b="1" dirty="0" smtClean="0"/>
              <a:t>2”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848876"/>
            <a:ext cx="4704762" cy="39904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662" y="1331992"/>
            <a:ext cx="6409524" cy="34285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292281" y="500857"/>
            <a:ext cx="2899719" cy="2841725"/>
            <a:chOff x="9292280" y="3517885"/>
            <a:chExt cx="2899719" cy="28417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2280" y="3517885"/>
              <a:ext cx="2899719" cy="28417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122119">
              <a:off x="9699904" y="4430916"/>
              <a:ext cx="22028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uxton Sketch" panose="03080500000500000004" pitchFamily="66" charset="0"/>
                </a:rPr>
                <a:t>Use </a:t>
              </a:r>
              <a:r>
                <a:rPr lang="en-US" sz="2000" dirty="0" err="1" smtClean="0">
                  <a:latin typeface="Buxton Sketch" panose="03080500000500000004" pitchFamily="66" charset="0"/>
                </a:rPr>
                <a:t>TabModule</a:t>
              </a:r>
              <a:r>
                <a:rPr lang="en-US" sz="2000" dirty="0" smtClean="0">
                  <a:latin typeface="Buxton Sketch" panose="03080500000500000004" pitchFamily="66" charset="0"/>
                </a:rPr>
                <a:t> settings for presentation behavior</a:t>
              </a:r>
              <a:endParaRPr lang="en-US" sz="2000" dirty="0">
                <a:latin typeface="Buxton Sketch" panose="03080500000500000004" pitchFamily="66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8084819" y="3169920"/>
            <a:ext cx="599647" cy="25336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2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understand and simple to use!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901700"/>
            <a:ext cx="7571428" cy="466666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292281" y="500857"/>
            <a:ext cx="2899719" cy="2841725"/>
            <a:chOff x="9292280" y="3517885"/>
            <a:chExt cx="2899719" cy="28417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2280" y="3517885"/>
              <a:ext cx="2899719" cy="28417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122119">
              <a:off x="9699904" y="4584804"/>
              <a:ext cx="22028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uxton Sketch" panose="03080500000500000004" pitchFamily="66" charset="0"/>
                </a:rPr>
                <a:t>You must subclass </a:t>
              </a:r>
              <a:r>
                <a:rPr lang="en-US" sz="2000" dirty="0" err="1" smtClean="0">
                  <a:latin typeface="Buxton Sketch" panose="03080500000500000004" pitchFamily="66" charset="0"/>
                </a:rPr>
                <a:t>SettingsRepository</a:t>
              </a:r>
              <a:endParaRPr lang="en-US" sz="2000" dirty="0">
                <a:latin typeface="Buxton Sketch" panose="03080500000500000004" pitchFamily="66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246119" y="1394460"/>
            <a:ext cx="2476501" cy="25336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06" y="3522129"/>
            <a:ext cx="4740114" cy="2535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2773679" y="4229100"/>
            <a:ext cx="1592581" cy="25336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ounded Rectangle 10"/>
          <p:cNvSpPr/>
          <p:nvPr/>
        </p:nvSpPr>
        <p:spPr>
          <a:xfrm>
            <a:off x="7444739" y="3975740"/>
            <a:ext cx="2110741" cy="25336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ounded Rectangle 11"/>
          <p:cNvSpPr/>
          <p:nvPr/>
        </p:nvSpPr>
        <p:spPr>
          <a:xfrm>
            <a:off x="1303019" y="4536555"/>
            <a:ext cx="2057401" cy="25336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ounded Rectangle 12"/>
          <p:cNvSpPr/>
          <p:nvPr/>
        </p:nvSpPr>
        <p:spPr>
          <a:xfrm>
            <a:off x="7435849" y="4429351"/>
            <a:ext cx="2363471" cy="25336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Cloud Callout 3"/>
          <p:cNvSpPr/>
          <p:nvPr/>
        </p:nvSpPr>
        <p:spPr>
          <a:xfrm>
            <a:off x="4366260" y="2359776"/>
            <a:ext cx="2933700" cy="578684"/>
          </a:xfrm>
          <a:prstGeom prst="cloudCallout">
            <a:avLst>
              <a:gd name="adj1" fmla="val -21049"/>
              <a:gd name="adj2" fmla="val 7347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ModuleInfo</a:t>
            </a:r>
            <a:r>
              <a:rPr lang="nl-NL" dirty="0" smtClean="0"/>
              <a:t> type</a:t>
            </a:r>
            <a:endParaRPr lang="nl-NL" dirty="0"/>
          </a:p>
        </p:txBody>
      </p:sp>
      <p:cxnSp>
        <p:nvCxnSpPr>
          <p:cNvPr id="15" name="Curved Connector 14"/>
          <p:cNvCxnSpPr/>
          <p:nvPr/>
        </p:nvCxnSpPr>
        <p:spPr>
          <a:xfrm>
            <a:off x="1867989" y="3226526"/>
            <a:ext cx="5120640" cy="1002574"/>
          </a:xfrm>
          <a:prstGeom prst="curved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3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 Repository pattern!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901700"/>
            <a:ext cx="5409524" cy="45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859" y="1853537"/>
            <a:ext cx="7038095" cy="4219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807721" y="3421380"/>
            <a:ext cx="3695700" cy="25336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ounded Rectangle 6"/>
          <p:cNvSpPr/>
          <p:nvPr/>
        </p:nvSpPr>
        <p:spPr>
          <a:xfrm>
            <a:off x="5455920" y="2929292"/>
            <a:ext cx="4328159" cy="202528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ounded Rectangle 7"/>
          <p:cNvSpPr/>
          <p:nvPr/>
        </p:nvSpPr>
        <p:spPr>
          <a:xfrm>
            <a:off x="807721" y="4442492"/>
            <a:ext cx="2468879" cy="25336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ounded Rectangle 9"/>
          <p:cNvSpPr/>
          <p:nvPr/>
        </p:nvSpPr>
        <p:spPr>
          <a:xfrm>
            <a:off x="5455920" y="5514735"/>
            <a:ext cx="2804160" cy="215505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ounded Rectangle 11"/>
          <p:cNvSpPr/>
          <p:nvPr/>
        </p:nvSpPr>
        <p:spPr>
          <a:xfrm>
            <a:off x="685801" y="2929291"/>
            <a:ext cx="3878580" cy="2534313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7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10" grpId="0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use – Settings Control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500857"/>
            <a:ext cx="7388417" cy="586699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292281" y="500857"/>
            <a:ext cx="2899719" cy="2841725"/>
            <a:chOff x="9292281" y="500857"/>
            <a:chExt cx="2899719" cy="28417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2281" y="500857"/>
              <a:ext cx="2899719" cy="28417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1122119">
              <a:off x="9699905" y="1413888"/>
              <a:ext cx="22028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uxton Sketch" panose="03080500000500000004" pitchFamily="66" charset="0"/>
                </a:rPr>
                <a:t>Your Settings control hardly need to be modified…</a:t>
              </a:r>
              <a:endParaRPr lang="en-US" sz="2000" dirty="0">
                <a:latin typeface="Buxton Sketch" panose="03080500000500000004" pitchFamily="66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626103" y="1820455"/>
            <a:ext cx="1351538" cy="202528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ounded Rectangle 9"/>
          <p:cNvSpPr/>
          <p:nvPr/>
        </p:nvSpPr>
        <p:spPr>
          <a:xfrm>
            <a:off x="2207003" y="2224315"/>
            <a:ext cx="1001017" cy="202528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ounded Rectangle 10"/>
          <p:cNvSpPr/>
          <p:nvPr/>
        </p:nvSpPr>
        <p:spPr>
          <a:xfrm>
            <a:off x="2062223" y="2705100"/>
            <a:ext cx="3347977" cy="18415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ounded Rectangle 11"/>
          <p:cNvSpPr/>
          <p:nvPr/>
        </p:nvSpPr>
        <p:spPr>
          <a:xfrm>
            <a:off x="2207003" y="3862350"/>
            <a:ext cx="1120397" cy="202528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ounded Rectangle 12"/>
          <p:cNvSpPr/>
          <p:nvPr/>
        </p:nvSpPr>
        <p:spPr>
          <a:xfrm>
            <a:off x="1033522" y="5861050"/>
            <a:ext cx="4103628" cy="18415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4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what’s in the box?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03766" y="1696993"/>
            <a:ext cx="3402226" cy="9720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SettingsRepository</a:t>
            </a:r>
            <a:r>
              <a:rPr lang="nl-NL" dirty="0" smtClean="0"/>
              <a:t>&lt;POCO&gt;</a:t>
            </a:r>
            <a:endParaRPr lang="nl-NL" dirty="0"/>
          </a:p>
        </p:txBody>
      </p:sp>
      <p:sp>
        <p:nvSpPr>
          <p:cNvPr id="5" name="Rounded Rectangle 4"/>
          <p:cNvSpPr/>
          <p:nvPr/>
        </p:nvSpPr>
        <p:spPr>
          <a:xfrm>
            <a:off x="469900" y="2934934"/>
            <a:ext cx="2335425" cy="97206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settings</a:t>
            </a:r>
            <a:r>
              <a:rPr lang="nl-NL" dirty="0" smtClean="0"/>
              <a:t> (POCO)</a:t>
            </a:r>
            <a:endParaRPr lang="nl-NL" dirty="0"/>
          </a:p>
        </p:txBody>
      </p:sp>
      <p:sp>
        <p:nvSpPr>
          <p:cNvPr id="6" name="Rounded Rectangle 5"/>
          <p:cNvSpPr/>
          <p:nvPr/>
        </p:nvSpPr>
        <p:spPr>
          <a:xfrm>
            <a:off x="4282474" y="4381526"/>
            <a:ext cx="2238975" cy="6051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Mapper</a:t>
            </a:r>
            <a:endParaRPr lang="nl-NL" dirty="0"/>
          </a:p>
        </p:txBody>
      </p:sp>
      <p:sp>
        <p:nvSpPr>
          <p:cNvPr id="7" name="Rounded Rectangle 6"/>
          <p:cNvSpPr/>
          <p:nvPr/>
        </p:nvSpPr>
        <p:spPr>
          <a:xfrm>
            <a:off x="7526982" y="3440948"/>
            <a:ext cx="3050402" cy="605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ModuleSetting</a:t>
            </a:r>
            <a:r>
              <a:rPr lang="nl-NL" dirty="0" smtClean="0"/>
              <a:t> </a:t>
            </a:r>
            <a:r>
              <a:rPr lang="nl-NL" dirty="0" err="1" smtClean="0"/>
              <a:t>attribute</a:t>
            </a:r>
            <a:endParaRPr lang="nl-NL" dirty="0"/>
          </a:p>
        </p:txBody>
      </p:sp>
      <p:sp>
        <p:nvSpPr>
          <p:cNvPr id="8" name="Rounded Rectangle 7"/>
          <p:cNvSpPr/>
          <p:nvPr/>
        </p:nvSpPr>
        <p:spPr>
          <a:xfrm>
            <a:off x="7526982" y="4381526"/>
            <a:ext cx="3050402" cy="605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TabModuleSetting</a:t>
            </a:r>
            <a:r>
              <a:rPr lang="nl-NL" dirty="0" smtClean="0"/>
              <a:t> </a:t>
            </a:r>
            <a:r>
              <a:rPr lang="nl-NL" dirty="0" err="1" smtClean="0"/>
              <a:t>attribute</a:t>
            </a:r>
            <a:endParaRPr lang="nl-NL" dirty="0"/>
          </a:p>
        </p:txBody>
      </p:sp>
      <p:sp>
        <p:nvSpPr>
          <p:cNvPr id="9" name="Rounded Rectangle 8"/>
          <p:cNvSpPr/>
          <p:nvPr/>
        </p:nvSpPr>
        <p:spPr>
          <a:xfrm>
            <a:off x="7526982" y="5322104"/>
            <a:ext cx="3050402" cy="605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PortalSetting</a:t>
            </a:r>
            <a:r>
              <a:rPr lang="nl-NL" dirty="0" smtClean="0"/>
              <a:t> </a:t>
            </a:r>
            <a:r>
              <a:rPr lang="nl-NL" dirty="0" err="1" smtClean="0"/>
              <a:t>attribute</a:t>
            </a:r>
            <a:endParaRPr lang="nl-NL" dirty="0"/>
          </a:p>
        </p:txBody>
      </p:sp>
      <p:sp>
        <p:nvSpPr>
          <p:cNvPr id="10" name="Rounded Rectangle 9"/>
          <p:cNvSpPr/>
          <p:nvPr/>
        </p:nvSpPr>
        <p:spPr>
          <a:xfrm>
            <a:off x="4282475" y="3222694"/>
            <a:ext cx="2238975" cy="60519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(DNN)Cache</a:t>
            </a:r>
            <a:endParaRPr lang="nl-NL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61166" y="1136822"/>
            <a:ext cx="129" cy="492622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 rot="5400000">
            <a:off x="5204252" y="2805833"/>
            <a:ext cx="395416" cy="34598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ight Arrow 15"/>
          <p:cNvSpPr/>
          <p:nvPr/>
        </p:nvSpPr>
        <p:spPr>
          <a:xfrm rot="5400000">
            <a:off x="5204252" y="3931714"/>
            <a:ext cx="395416" cy="34598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Left-Right Arrow 18"/>
          <p:cNvSpPr/>
          <p:nvPr/>
        </p:nvSpPr>
        <p:spPr>
          <a:xfrm rot="19240446">
            <a:off x="6491068" y="4052080"/>
            <a:ext cx="1057119" cy="253441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Left-Right Arrow 23"/>
          <p:cNvSpPr/>
          <p:nvPr/>
        </p:nvSpPr>
        <p:spPr>
          <a:xfrm>
            <a:off x="6732682" y="4557404"/>
            <a:ext cx="744264" cy="253441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Left-Right Arrow 24"/>
          <p:cNvSpPr/>
          <p:nvPr/>
        </p:nvSpPr>
        <p:spPr>
          <a:xfrm rot="13328597">
            <a:off x="6488004" y="5091178"/>
            <a:ext cx="1057119" cy="253441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Left-Right Arrow 25"/>
          <p:cNvSpPr/>
          <p:nvPr/>
        </p:nvSpPr>
        <p:spPr>
          <a:xfrm rot="2070694">
            <a:off x="2776169" y="4119352"/>
            <a:ext cx="1556140" cy="253441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Left-Right Arrow 26"/>
          <p:cNvSpPr/>
          <p:nvPr/>
        </p:nvSpPr>
        <p:spPr>
          <a:xfrm rot="20236014">
            <a:off x="2851563" y="2833680"/>
            <a:ext cx="1003643" cy="253441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ounded Rectangular Callout 27"/>
          <p:cNvSpPr/>
          <p:nvPr/>
        </p:nvSpPr>
        <p:spPr>
          <a:xfrm>
            <a:off x="7801233" y="836236"/>
            <a:ext cx="2306595" cy="1081619"/>
          </a:xfrm>
          <a:prstGeom prst="wedgeRoundRectCallout">
            <a:avLst>
              <a:gd name="adj1" fmla="val -72976"/>
              <a:gd name="adj2" fmla="val 8224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abstract class</a:t>
            </a:r>
          </a:p>
          <a:p>
            <a:pPr algn="ctr"/>
            <a:r>
              <a:rPr lang="nl-NL" dirty="0" smtClean="0"/>
              <a:t>stores </a:t>
            </a:r>
            <a:r>
              <a:rPr lang="nl-NL" dirty="0" err="1" smtClean="0"/>
              <a:t>mappings</a:t>
            </a:r>
            <a:endParaRPr lang="nl-NL" dirty="0" smtClean="0"/>
          </a:p>
          <a:p>
            <a:pPr algn="ctr"/>
            <a:r>
              <a:rPr lang="nl-NL" dirty="0" err="1" smtClean="0"/>
              <a:t>and</a:t>
            </a:r>
            <a:r>
              <a:rPr lang="nl-NL" dirty="0" smtClean="0"/>
              <a:t> caches </a:t>
            </a:r>
            <a:r>
              <a:rPr lang="nl-NL" dirty="0" err="1" smtClean="0"/>
              <a:t>settings</a:t>
            </a:r>
            <a:endParaRPr lang="nl-NL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1247644" y="4781294"/>
            <a:ext cx="2306595" cy="1081619"/>
          </a:xfrm>
          <a:prstGeom prst="wedgeRoundRectCallout">
            <a:avLst>
              <a:gd name="adj1" fmla="val 77738"/>
              <a:gd name="adj2" fmla="val -4266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maps</a:t>
            </a:r>
            <a:r>
              <a:rPr lang="nl-NL" dirty="0" smtClean="0"/>
              <a:t> </a:t>
            </a:r>
            <a:r>
              <a:rPr lang="nl-NL" dirty="0" err="1" smtClean="0"/>
              <a:t>properties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Setting </a:t>
            </a:r>
            <a:r>
              <a:rPr lang="nl-NL" dirty="0" err="1" smtClean="0"/>
              <a:t>attributes</a:t>
            </a:r>
            <a:endParaRPr lang="nl-NL" dirty="0"/>
          </a:p>
        </p:txBody>
      </p:sp>
      <p:sp>
        <p:nvSpPr>
          <p:cNvPr id="30" name="TextBox 29"/>
          <p:cNvSpPr txBox="1"/>
          <p:nvPr/>
        </p:nvSpPr>
        <p:spPr>
          <a:xfrm>
            <a:off x="3361166" y="1133419"/>
            <a:ext cx="162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DNN Platform</a:t>
            </a:r>
            <a:endParaRPr lang="nl-NL" dirty="0"/>
          </a:p>
        </p:txBody>
      </p:sp>
      <p:sp>
        <p:nvSpPr>
          <p:cNvPr id="31" name="TextBox 30"/>
          <p:cNvSpPr txBox="1"/>
          <p:nvPr/>
        </p:nvSpPr>
        <p:spPr>
          <a:xfrm>
            <a:off x="1643859" y="1133419"/>
            <a:ext cx="162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 smtClean="0"/>
              <a:t>Your</a:t>
            </a:r>
            <a:r>
              <a:rPr lang="nl-NL" dirty="0" smtClean="0"/>
              <a:t> module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79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Please support our valuable sponsors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98" y="930687"/>
            <a:ext cx="3416753" cy="13553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38" y="624216"/>
            <a:ext cx="3809524" cy="1968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8" y="2492298"/>
            <a:ext cx="2933702" cy="1339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90" y="2729370"/>
            <a:ext cx="2736865" cy="1087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3" y="2744639"/>
            <a:ext cx="3413262" cy="887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68" y="4097544"/>
            <a:ext cx="2372724" cy="759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60" y="4097544"/>
            <a:ext cx="2038786" cy="738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5272087"/>
            <a:ext cx="2476500" cy="809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99" y="5054600"/>
            <a:ext cx="3384680" cy="1096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073" y="4974779"/>
            <a:ext cx="1485069" cy="110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0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wait… there is 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naming</a:t>
            </a:r>
          </a:p>
          <a:p>
            <a:pPr lvl="1"/>
            <a:r>
              <a:rPr lang="en-US" dirty="0" smtClean="0"/>
              <a:t>e.g. for backward compatibility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Naming prefixing</a:t>
            </a:r>
          </a:p>
          <a:p>
            <a:pPr lvl="1"/>
            <a:r>
              <a:rPr lang="en-US" dirty="0" smtClean="0"/>
              <a:t>e.g. to avoid naming conflicts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93" y="1867687"/>
            <a:ext cx="3885714" cy="65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17" y="4147960"/>
            <a:ext cx="4600000" cy="173333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907750" y="500857"/>
            <a:ext cx="3284250" cy="3218565"/>
            <a:chOff x="8907750" y="3141046"/>
            <a:chExt cx="3284250" cy="32185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7750" y="3141046"/>
              <a:ext cx="3284250" cy="321856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122119">
              <a:off x="9584574" y="4396385"/>
              <a:ext cx="22028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uxton Sketch" panose="03080500000500000004" pitchFamily="66" charset="0"/>
                </a:rPr>
                <a:t>Use more constants </a:t>
              </a:r>
              <a:r>
                <a:rPr lang="en-US" sz="2000" dirty="0" smtClean="0">
                  <a:latin typeface="Buxton Sketch" panose="03080500000500000004" pitchFamily="66" charset="0"/>
                  <a:sym typeface="Wingdings" panose="05000000000000000000" pitchFamily="2" charset="2"/>
                </a:rPr>
                <a:t></a:t>
              </a:r>
              <a:endParaRPr lang="en-US" sz="2000" dirty="0">
                <a:latin typeface="Buxton Sketch" panose="03080500000500000004" pitchFamily="66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717409" y="1979526"/>
            <a:ext cx="2285095" cy="216732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ounded Rectangle 11"/>
          <p:cNvSpPr/>
          <p:nvPr/>
        </p:nvSpPr>
        <p:spPr>
          <a:xfrm>
            <a:off x="1991729" y="4926567"/>
            <a:ext cx="1771281" cy="216732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9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1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Default </a:t>
            </a:r>
            <a:r>
              <a:rPr lang="en-US" dirty="0" smtClean="0"/>
              <a:t>values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 err="1" smtClean="0"/>
              <a:t>nullables</a:t>
            </a:r>
            <a:r>
              <a:rPr lang="en-US" dirty="0" smtClean="0"/>
              <a:t> or non-</a:t>
            </a:r>
            <a:r>
              <a:rPr lang="en-US" dirty="0" err="1" smtClean="0"/>
              <a:t>nullables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Enum</a:t>
            </a:r>
            <a:r>
              <a:rPr lang="en-US" dirty="0" smtClean="0"/>
              <a:t> values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ithout a custom (de)</a:t>
            </a:r>
            <a:r>
              <a:rPr lang="en-US" dirty="0" err="1" smtClean="0"/>
              <a:t>serializer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17" y="4024942"/>
            <a:ext cx="4142857" cy="185714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165058" y="5619934"/>
            <a:ext cx="479587" cy="179759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60" y="1752992"/>
            <a:ext cx="3885714" cy="68571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582112" y="2144311"/>
            <a:ext cx="444356" cy="216732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8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0" grpId="1" animBg="1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even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(de)serialization</a:t>
            </a:r>
          </a:p>
          <a:p>
            <a:pPr lvl="1"/>
            <a:r>
              <a:rPr lang="en-US" dirty="0" smtClean="0"/>
              <a:t>e.g. efficiently (de)serialize custom objects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82" y="1774123"/>
            <a:ext cx="5761905" cy="45619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54117" y="2666198"/>
            <a:ext cx="2114649" cy="209148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ounded Rectangle 6"/>
          <p:cNvSpPr/>
          <p:nvPr/>
        </p:nvSpPr>
        <p:spPr>
          <a:xfrm>
            <a:off x="1996792" y="5630779"/>
            <a:ext cx="4384757" cy="217169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up 3"/>
          <p:cNvGrpSpPr/>
          <p:nvPr/>
        </p:nvGrpSpPr>
        <p:grpSpPr>
          <a:xfrm>
            <a:off x="8907750" y="500857"/>
            <a:ext cx="3284250" cy="3218565"/>
            <a:chOff x="8907750" y="500857"/>
            <a:chExt cx="3284250" cy="32185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7750" y="500857"/>
              <a:ext cx="3284250" cy="32185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1122119">
              <a:off x="9584574" y="1602308"/>
              <a:ext cx="22028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uxton Sketch" panose="03080500000500000004" pitchFamily="66" charset="0"/>
                </a:rPr>
                <a:t>Any class that implements </a:t>
              </a:r>
              <a:r>
                <a:rPr lang="en-US" sz="2000" dirty="0" err="1" smtClean="0">
                  <a:latin typeface="Buxton Sketch" panose="03080500000500000004" pitchFamily="66" charset="0"/>
                </a:rPr>
                <a:t>ISettingsSerializer</a:t>
              </a:r>
              <a:endParaRPr lang="en-US" sz="2000" dirty="0">
                <a:latin typeface="Buxton Sketch" panose="030805000005000000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2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small wrapper for [a] man…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500857"/>
            <a:ext cx="6754588" cy="585875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07750" y="500857"/>
            <a:ext cx="3284250" cy="3218565"/>
            <a:chOff x="8907750" y="500857"/>
            <a:chExt cx="3284250" cy="32185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7750" y="500857"/>
              <a:ext cx="3284250" cy="321856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1122119">
              <a:off x="9584574" y="1602308"/>
              <a:ext cx="22028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uxton Sketch" panose="03080500000500000004" pitchFamily="66" charset="0"/>
                </a:rPr>
                <a:t>Use a (generic) base class to wrap your settings handling</a:t>
              </a:r>
              <a:endParaRPr lang="en-US" sz="2000" dirty="0">
                <a:latin typeface="Buxton Sketch" panose="03080500000500000004" pitchFamily="66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256675" y="3416968"/>
            <a:ext cx="2007318" cy="230435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ounded Rectangle 10"/>
          <p:cNvSpPr/>
          <p:nvPr/>
        </p:nvSpPr>
        <p:spPr>
          <a:xfrm>
            <a:off x="1350296" y="789272"/>
            <a:ext cx="3086950" cy="212442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7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Settings API and </a:t>
            </a:r>
            <a:r>
              <a:rPr lang="en-US" dirty="0" err="1" smtClean="0"/>
              <a:t>WebAPI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76" y="500858"/>
            <a:ext cx="5014824" cy="583404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907750" y="500857"/>
            <a:ext cx="3284250" cy="3218565"/>
            <a:chOff x="8907750" y="500857"/>
            <a:chExt cx="3284250" cy="32185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7750" y="500857"/>
              <a:ext cx="3284250" cy="321856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122119">
              <a:off x="9584574" y="1448420"/>
              <a:ext cx="22028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uxton Sketch" panose="03080500000500000004" pitchFamily="66" charset="0"/>
                </a:rPr>
                <a:t>Again:</a:t>
              </a:r>
            </a:p>
            <a:p>
              <a:r>
                <a:rPr lang="en-US" sz="2000" dirty="0" smtClean="0">
                  <a:latin typeface="Buxton Sketch" panose="03080500000500000004" pitchFamily="66" charset="0"/>
                </a:rPr>
                <a:t>Use a (generic) base class to wrap your settings handling</a:t>
              </a:r>
              <a:endParaRPr lang="en-US" sz="2000" dirty="0">
                <a:latin typeface="Buxton Sketch" panose="030805000005000000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2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Wrapped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Start using the </a:t>
            </a:r>
            <a:r>
              <a:rPr lang="en-US" b="1" dirty="0" smtClean="0">
                <a:solidFill>
                  <a:schemeClr val="accent5"/>
                </a:solidFill>
              </a:rPr>
              <a:t>Module Settings API</a:t>
            </a:r>
            <a:r>
              <a:rPr lang="en-US" dirty="0" smtClean="0"/>
              <a:t>!</a:t>
            </a:r>
          </a:p>
          <a:p>
            <a:r>
              <a:rPr lang="en-US" dirty="0" smtClean="0"/>
              <a:t>Define your POCO</a:t>
            </a:r>
          </a:p>
          <a:p>
            <a:r>
              <a:rPr lang="en-US" dirty="0" smtClean="0"/>
              <a:t>Add some attributes</a:t>
            </a:r>
          </a:p>
          <a:p>
            <a:r>
              <a:rPr lang="en-US" dirty="0" smtClean="0"/>
              <a:t>Subclass the </a:t>
            </a:r>
            <a:r>
              <a:rPr lang="en-US" dirty="0" err="1" smtClean="0"/>
              <a:t>SettingsRepository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Decide how to use the Repository</a:t>
            </a:r>
          </a:p>
          <a:p>
            <a:pPr lvl="1"/>
            <a:r>
              <a:rPr lang="en-US" dirty="0" smtClean="0"/>
              <a:t>standalone</a:t>
            </a:r>
          </a:p>
          <a:p>
            <a:pPr lvl="1"/>
            <a:r>
              <a:rPr lang="en-US" dirty="0" smtClean="0"/>
              <a:t>within the POCO</a:t>
            </a:r>
          </a:p>
          <a:p>
            <a:r>
              <a:rPr lang="en-US" dirty="0" smtClean="0"/>
              <a:t>Your code will be </a:t>
            </a:r>
            <a:r>
              <a:rPr lang="en-US" b="1" dirty="0" smtClean="0">
                <a:solidFill>
                  <a:schemeClr val="accent5"/>
                </a:solidFill>
              </a:rPr>
              <a:t>cleaner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and more </a:t>
            </a:r>
            <a:r>
              <a:rPr lang="en-US" b="1" dirty="0" smtClean="0">
                <a:solidFill>
                  <a:schemeClr val="accent5"/>
                </a:solidFill>
              </a:rPr>
              <a:t>stable</a:t>
            </a:r>
            <a:r>
              <a:rPr lang="en-US" dirty="0" smtClean="0"/>
              <a:t>!</a:t>
            </a:r>
          </a:p>
          <a:p>
            <a:pPr lvl="1"/>
            <a:r>
              <a:rPr lang="en-US" b="1" dirty="0" smtClean="0">
                <a:solidFill>
                  <a:schemeClr val="accent5"/>
                </a:solidFill>
              </a:rPr>
              <a:t>Start using it now!</a:t>
            </a:r>
          </a:p>
        </p:txBody>
      </p:sp>
      <p:pic>
        <p:nvPicPr>
          <p:cNvPr id="4" name="Picture 2" descr="https://www.newswire.com/blog/wp-content/uploads/2014/12/How-to-Write-a-Press-Release-Summary-and-Why-It-Matt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48714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0" y="1448625"/>
            <a:ext cx="3485714" cy="18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028" y="1377319"/>
            <a:ext cx="3495238" cy="2314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534" y="2887142"/>
            <a:ext cx="5266667" cy="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– your picture moment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Module Settings API</a:t>
            </a:r>
          </a:p>
          <a:p>
            <a:pPr marL="0" indent="0">
              <a:buNone/>
            </a:pPr>
            <a:r>
              <a:rPr lang="en-US" dirty="0" smtClean="0"/>
              <a:t>	Folder location in DNN Platform solution: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DotNetNuke.Library</a:t>
            </a:r>
            <a:r>
              <a:rPr lang="en-US" b="1" dirty="0" smtClean="0"/>
              <a:t>\Entities\Modules\Settings</a:t>
            </a:r>
          </a:p>
        </p:txBody>
      </p:sp>
      <p:pic>
        <p:nvPicPr>
          <p:cNvPr id="6" name="Picture 5" descr="http://www.refugepoint.org/wp-content/uploads/2013/06/getinvolved_icon_jo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6" y="3487142"/>
            <a:ext cx="2857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5886" y="5482475"/>
            <a:ext cx="7484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/>
              <a:t>https://github.com/dnnsoftware/Dnn.Platform</a:t>
            </a:r>
          </a:p>
        </p:txBody>
      </p:sp>
      <p:pic>
        <p:nvPicPr>
          <p:cNvPr id="8" name="Picture 2" descr="https://static.pexels.com/photos/46282/lens-technical-camera-photography-4628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0" y="3889914"/>
            <a:ext cx="370332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Revealing the DNN8 API Hidden Gems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 this session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Module Settings API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Image Handler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Dependency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Questions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067" y="3989857"/>
            <a:ext cx="1905266" cy="1905266"/>
          </a:xfrm>
          <a:prstGeom prst="rect">
            <a:avLst/>
          </a:prstGeom>
        </p:spPr>
      </p:pic>
      <p:pic>
        <p:nvPicPr>
          <p:cNvPr id="6" name="Picture 2" descr="http://blog.dbvisit.com/wp-content/uploads/2014/10/Dbvisit-Replicates-Hidden-Gem-is-the-audit-fea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72" y="3592286"/>
            <a:ext cx="2480299" cy="24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50">
        <p14:glitter pattern="hexagon"/>
      </p:transition>
    </mc:Choice>
    <mc:Fallback xmlns="">
      <p:transition spd="slow" advClick="0" advTm="2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see some hands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&lt;</a:t>
            </a:r>
            <a:r>
              <a:rPr lang="en-US" b="1" dirty="0" err="1" smtClean="0">
                <a:solidFill>
                  <a:srgbClr val="0070C0"/>
                </a:solidFill>
              </a:rPr>
              <a:t>img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src</a:t>
            </a:r>
            <a:r>
              <a:rPr lang="en-US" dirty="0" smtClean="0"/>
              <a:t>=“ProductA.jpg” </a:t>
            </a:r>
            <a:r>
              <a:rPr lang="en-US" b="1" dirty="0" smtClean="0">
                <a:solidFill>
                  <a:srgbClr val="FF0000"/>
                </a:solidFill>
              </a:rPr>
              <a:t>width</a:t>
            </a:r>
            <a:r>
              <a:rPr lang="en-US" dirty="0" smtClean="0"/>
              <a:t>=“120px” </a:t>
            </a:r>
            <a:r>
              <a:rPr lang="en-US" b="1" dirty="0" smtClean="0">
                <a:solidFill>
                  <a:srgbClr val="FF0000"/>
                </a:solidFill>
              </a:rPr>
              <a:t>height</a:t>
            </a:r>
            <a:r>
              <a:rPr lang="en-US" dirty="0" smtClean="0"/>
              <a:t>=“120px” </a:t>
            </a:r>
            <a:r>
              <a:rPr lang="en-US" b="1" dirty="0" smtClean="0">
                <a:solidFill>
                  <a:srgbClr val="0070C0"/>
                </a:solidFill>
              </a:rPr>
              <a:t>/&gt;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ttp://imperialphoenix.files.wordpress.com/2011/05/hands-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166110"/>
            <a:ext cx="5581650" cy="319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077" y="2342318"/>
            <a:ext cx="3307847" cy="21733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9900" y="3144135"/>
            <a:ext cx="3284250" cy="3218565"/>
            <a:chOff x="469900" y="3144135"/>
            <a:chExt cx="3284250" cy="32185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900" y="3144135"/>
              <a:ext cx="3284250" cy="321856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122119">
              <a:off x="1146724" y="4245586"/>
              <a:ext cx="22028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uxton Sketch" panose="03080500000500000004" pitchFamily="66" charset="0"/>
                </a:rPr>
                <a:t>Context:</a:t>
              </a:r>
            </a:p>
            <a:p>
              <a:r>
                <a:rPr lang="en-US" sz="2000" dirty="0" smtClean="0">
                  <a:latin typeface="Buxton Sketch" panose="03080500000500000004" pitchFamily="66" charset="0"/>
                </a:rPr>
                <a:t>Listing of products with thumbnails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83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see some hands - outcome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&lt;</a:t>
            </a:r>
            <a:r>
              <a:rPr lang="en-US" b="1" dirty="0" err="1" smtClean="0">
                <a:solidFill>
                  <a:srgbClr val="0070C0"/>
                </a:solidFill>
              </a:rPr>
              <a:t>img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src</a:t>
            </a:r>
            <a:r>
              <a:rPr lang="en-US" dirty="0" smtClean="0"/>
              <a:t>=“ProductA.jpg” </a:t>
            </a:r>
            <a:r>
              <a:rPr lang="en-US" b="1" dirty="0" smtClean="0">
                <a:solidFill>
                  <a:srgbClr val="FF0000"/>
                </a:solidFill>
              </a:rPr>
              <a:t>width</a:t>
            </a:r>
            <a:r>
              <a:rPr lang="en-US" dirty="0" smtClean="0"/>
              <a:t>=“120px” </a:t>
            </a:r>
            <a:r>
              <a:rPr lang="en-US" b="1" dirty="0" smtClean="0">
                <a:solidFill>
                  <a:srgbClr val="FF0000"/>
                </a:solidFill>
              </a:rPr>
              <a:t>height</a:t>
            </a:r>
            <a:r>
              <a:rPr lang="en-US" dirty="0" smtClean="0"/>
              <a:t>=“120px” </a:t>
            </a:r>
            <a:r>
              <a:rPr lang="en-US" b="1" dirty="0" smtClean="0">
                <a:solidFill>
                  <a:srgbClr val="0070C0"/>
                </a:solidFill>
              </a:rPr>
              <a:t>/&gt;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This code is in principle </a:t>
            </a:r>
            <a:r>
              <a:rPr lang="en-US" b="1" dirty="0" smtClean="0">
                <a:solidFill>
                  <a:srgbClr val="00B050"/>
                </a:solidFill>
              </a:rPr>
              <a:t>good</a:t>
            </a:r>
          </a:p>
          <a:p>
            <a:pPr marL="0" indent="0" algn="ctr">
              <a:buNone/>
            </a:pPr>
            <a:r>
              <a:rPr lang="en-US" dirty="0" smtClean="0"/>
              <a:t>unless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5"/>
                </a:solidFill>
              </a:rPr>
              <a:t>The source image is </a:t>
            </a:r>
            <a:r>
              <a:rPr lang="en-US" b="1" dirty="0" smtClean="0">
                <a:solidFill>
                  <a:schemeClr val="accent5"/>
                </a:solidFill>
              </a:rPr>
              <a:t>large</a:t>
            </a:r>
            <a:r>
              <a:rPr lang="en-US" dirty="0" smtClean="0">
                <a:solidFill>
                  <a:schemeClr val="accent5"/>
                </a:solidFill>
              </a:rPr>
              <a:t>, e.g. 1MB – 10MB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5"/>
                </a:solidFill>
              </a:rPr>
              <a:t>The source image </a:t>
            </a:r>
            <a:r>
              <a:rPr lang="en-US" b="1" dirty="0" smtClean="0">
                <a:solidFill>
                  <a:schemeClr val="accent5"/>
                </a:solidFill>
              </a:rPr>
              <a:t>does not exist</a:t>
            </a:r>
          </a:p>
        </p:txBody>
      </p:sp>
    </p:spTree>
    <p:extLst>
      <p:ext uri="{BB962C8B-B14F-4D97-AF65-F5344CB8AC3E}">
        <p14:creationId xmlns:p14="http://schemas.microsoft.com/office/powerpoint/2010/main" val="25896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Revealing the DNN8 API Hidden Gems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 this session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Module Settings API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Image Handler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Dependency Framework, featuring Peter Donker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Questions</a:t>
            </a:r>
          </a:p>
          <a:p>
            <a:endParaRPr lang="en-US" dirty="0"/>
          </a:p>
        </p:txBody>
      </p:sp>
      <p:pic>
        <p:nvPicPr>
          <p:cNvPr id="1026" name="Picture 2" descr="http://blog.dbvisit.com/wp-content/uploads/2014/10/Dbvisit-Replicates-Hidden-Gem-is-the-audit-fea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72" y="3592286"/>
            <a:ext cx="2480299" cy="24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Wouldn’t it be great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could</a:t>
            </a:r>
          </a:p>
          <a:p>
            <a:r>
              <a:rPr lang="en-US" dirty="0" smtClean="0"/>
              <a:t>quickly add image rendering capabilities to your module </a:t>
            </a:r>
          </a:p>
          <a:p>
            <a:r>
              <a:rPr lang="en-US" dirty="0" smtClean="0"/>
              <a:t>render images without any [image] coding</a:t>
            </a:r>
          </a:p>
          <a:p>
            <a:r>
              <a:rPr lang="en-US" dirty="0" smtClean="0"/>
              <a:t>render a default image if the requested image is not found</a:t>
            </a:r>
          </a:p>
          <a:p>
            <a:r>
              <a:rPr lang="en-US" dirty="0" smtClean="0"/>
              <a:t>apply basic transformations the image</a:t>
            </a:r>
          </a:p>
          <a:p>
            <a:pPr lvl="1"/>
            <a:r>
              <a:rPr lang="en-US" dirty="0" smtClean="0"/>
              <a:t>resize</a:t>
            </a:r>
          </a:p>
          <a:p>
            <a:pPr lvl="1"/>
            <a:r>
              <a:rPr lang="en-US" dirty="0" smtClean="0"/>
              <a:t>rotate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huffingtonpost.com/2015-04-24-1429915964-7141008-happy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141"/>
            <a:ext cx="11828066" cy="59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you can!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 DNN8 </a:t>
            </a:r>
            <a:r>
              <a:rPr lang="en-US" b="1" dirty="0" smtClean="0">
                <a:solidFill>
                  <a:schemeClr val="accent5"/>
                </a:solidFill>
              </a:rPr>
              <a:t>Image Handler</a:t>
            </a:r>
            <a:r>
              <a:rPr lang="en-US" dirty="0" smtClean="0"/>
              <a:t> you can:</a:t>
            </a:r>
          </a:p>
          <a:p>
            <a:r>
              <a:rPr lang="en-US" b="1" dirty="0" smtClean="0"/>
              <a:t>control</a:t>
            </a:r>
            <a:r>
              <a:rPr lang="en-US" dirty="0" smtClean="0"/>
              <a:t> the images to be loaded (types, permissions)</a:t>
            </a:r>
          </a:p>
          <a:p>
            <a:r>
              <a:rPr lang="en-US" b="1" dirty="0" smtClean="0"/>
              <a:t>process</a:t>
            </a:r>
            <a:r>
              <a:rPr lang="en-US" dirty="0" smtClean="0"/>
              <a:t> the images once loaded</a:t>
            </a:r>
          </a:p>
          <a:p>
            <a:pPr lvl="1"/>
            <a:r>
              <a:rPr lang="en-US" dirty="0" smtClean="0"/>
              <a:t>Transformations like resize, rotate, image adjustments etc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b="1" dirty="0" smtClean="0"/>
              <a:t>cache</a:t>
            </a:r>
            <a:r>
              <a:rPr lang="en-US" dirty="0" smtClean="0"/>
              <a:t> (client-side and/or server side) processed images</a:t>
            </a:r>
          </a:p>
        </p:txBody>
      </p:sp>
    </p:spTree>
    <p:extLst>
      <p:ext uri="{BB962C8B-B14F-4D97-AF65-F5344CB8AC3E}">
        <p14:creationId xmlns:p14="http://schemas.microsoft.com/office/powerpoint/2010/main" val="26121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rewrite</a:t>
            </a:r>
            <a:endParaRPr lang="en-U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5170885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&lt;</a:t>
            </a:r>
            <a:r>
              <a:rPr lang="en-US" b="1" dirty="0" err="1" smtClean="0">
                <a:solidFill>
                  <a:srgbClr val="0070C0"/>
                </a:solidFill>
              </a:rPr>
              <a:t>img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src</a:t>
            </a:r>
            <a:r>
              <a:rPr lang="en-US" dirty="0" smtClean="0"/>
              <a:t>=“ProductA.jpg” </a:t>
            </a:r>
            <a:r>
              <a:rPr lang="en-US" b="1" dirty="0" smtClean="0">
                <a:solidFill>
                  <a:srgbClr val="FF0000"/>
                </a:solidFill>
              </a:rPr>
              <a:t>width</a:t>
            </a:r>
            <a:r>
              <a:rPr lang="en-US" dirty="0" smtClean="0"/>
              <a:t>=“120px” </a:t>
            </a:r>
            <a:r>
              <a:rPr lang="en-US" b="1" dirty="0" smtClean="0">
                <a:solidFill>
                  <a:srgbClr val="FF0000"/>
                </a:solidFill>
              </a:rPr>
              <a:t>height</a:t>
            </a:r>
            <a:r>
              <a:rPr lang="en-US" dirty="0" smtClean="0"/>
              <a:t>=“120px” </a:t>
            </a:r>
            <a:r>
              <a:rPr lang="en-US" b="1" dirty="0" smtClean="0">
                <a:solidFill>
                  <a:srgbClr val="0070C0"/>
                </a:solidFill>
              </a:rPr>
              <a:t>/&gt;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&lt;</a:t>
            </a:r>
            <a:r>
              <a:rPr lang="en-US" b="1" dirty="0" err="1">
                <a:solidFill>
                  <a:srgbClr val="0070C0"/>
                </a:solidFill>
              </a:rPr>
              <a:t>img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src</a:t>
            </a:r>
            <a:r>
              <a:rPr lang="en-US" dirty="0" smtClean="0"/>
              <a:t>=“/</a:t>
            </a:r>
            <a:r>
              <a:rPr lang="en-US" b="1" dirty="0" smtClean="0"/>
              <a:t>dnnimagehandler.ashx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mode=</a:t>
            </a:r>
            <a:r>
              <a:rPr lang="en-US" dirty="0" err="1" smtClean="0"/>
              <a:t>securefile&amp;fileid</a:t>
            </a:r>
            <a:r>
              <a:rPr lang="en-US" dirty="0" smtClean="0"/>
              <a:t>=2451&amp;w=120&amp;h=120” </a:t>
            </a:r>
            <a:r>
              <a:rPr lang="en-US" b="1" dirty="0" smtClean="0">
                <a:solidFill>
                  <a:srgbClr val="0070C0"/>
                </a:solidFill>
              </a:rPr>
              <a:t>/&gt;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  <p:sp>
        <p:nvSpPr>
          <p:cNvPr id="6" name="Striped Right Arrow 5"/>
          <p:cNvSpPr/>
          <p:nvPr/>
        </p:nvSpPr>
        <p:spPr>
          <a:xfrm rot="5400000">
            <a:off x="5035550" y="2876550"/>
            <a:ext cx="1244600" cy="596900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0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 handle HTTP(s)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DnnImageHandler</a:t>
            </a:r>
            <a:r>
              <a:rPr lang="en-US" dirty="0" smtClean="0"/>
              <a:t> is in fact a </a:t>
            </a:r>
            <a:r>
              <a:rPr lang="en-US" dirty="0" err="1" smtClean="0"/>
              <a:t>HttpHandler</a:t>
            </a:r>
            <a:endParaRPr lang="en-US" dirty="0" smtClean="0"/>
          </a:p>
          <a:p>
            <a:pPr lvl="1"/>
            <a:r>
              <a:rPr lang="en-US" dirty="0" smtClean="0"/>
              <a:t>Any class that implements </a:t>
            </a:r>
            <a:r>
              <a:rPr lang="en-US" dirty="0" err="1" smtClean="0"/>
              <a:t>IHttpHandler</a:t>
            </a:r>
            <a:r>
              <a:rPr lang="en-US" dirty="0" smtClean="0"/>
              <a:t> interface</a:t>
            </a:r>
          </a:p>
          <a:p>
            <a:r>
              <a:rPr lang="en-US" dirty="0"/>
              <a:t>It is initiated by a request, instantiated and called by IIS</a:t>
            </a:r>
          </a:p>
          <a:p>
            <a:r>
              <a:rPr lang="en-US" dirty="0" smtClean="0"/>
              <a:t>It is registered in the (DNN) </a:t>
            </a:r>
            <a:r>
              <a:rPr lang="en-US" dirty="0" err="1" smtClean="0"/>
              <a:t>web.config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D:\Temp\svdv\SNAGHTML2d3f605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" y="2853928"/>
            <a:ext cx="102584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27438" y="4761470"/>
            <a:ext cx="9415849" cy="370703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3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 handle HTTP(s) - continued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HttpContext</a:t>
            </a:r>
            <a:r>
              <a:rPr lang="en-US" dirty="0" smtClean="0"/>
              <a:t> (w/ Request &amp; Response) is passed to the handler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handler </a:t>
            </a:r>
          </a:p>
          <a:p>
            <a:pPr lvl="1"/>
            <a:r>
              <a:rPr lang="en-US" dirty="0" smtClean="0"/>
              <a:t>parses the request (</a:t>
            </a:r>
            <a:r>
              <a:rPr lang="en-US" dirty="0" err="1" smtClean="0"/>
              <a:t>QueryString</a:t>
            </a:r>
            <a:r>
              <a:rPr lang="en-US" dirty="0" smtClean="0"/>
              <a:t>) to determine the requested behavior</a:t>
            </a:r>
          </a:p>
          <a:p>
            <a:pPr lvl="1"/>
            <a:r>
              <a:rPr lang="en-US" dirty="0" smtClean="0"/>
              <a:t>renders the content (i.e. the image)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76" y="1351103"/>
            <a:ext cx="6714286" cy="30095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18053" y="3788539"/>
            <a:ext cx="2907957" cy="25624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works with: </a:t>
            </a:r>
            <a:r>
              <a:rPr lang="en-US" b="1" dirty="0" smtClean="0"/>
              <a:t>TRANSFORMATIONS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transformation (Start)		loading of the image</a:t>
            </a:r>
          </a:p>
          <a:p>
            <a:r>
              <a:rPr lang="en-US" dirty="0" smtClean="0"/>
              <a:t>Subsequent transformation(s)	image processing</a:t>
            </a:r>
          </a:p>
          <a:p>
            <a:pPr lvl="1"/>
            <a:r>
              <a:rPr lang="en-US" dirty="0" smtClean="0"/>
              <a:t>by URL </a:t>
            </a:r>
            <a:r>
              <a:rPr lang="en-US" dirty="0" err="1" smtClean="0"/>
              <a:t>QueryString</a:t>
            </a:r>
            <a:r>
              <a:rPr lang="en-US" dirty="0" smtClean="0"/>
              <a:t> arguments</a:t>
            </a:r>
          </a:p>
          <a:p>
            <a:r>
              <a:rPr lang="en-US" dirty="0" err="1" smtClean="0"/>
              <a:t>ForEach</a:t>
            </a:r>
            <a:r>
              <a:rPr lang="en-US" dirty="0" smtClean="0"/>
              <a:t>(Transformation)		Image IN, Image OUT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1966298"/>
              </p:ext>
            </p:extLst>
          </p:nvPr>
        </p:nvGraphicFramePr>
        <p:xfrm>
          <a:off x="1716689" y="3100551"/>
          <a:ext cx="8583449" cy="3626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arallelogram 4"/>
          <p:cNvSpPr/>
          <p:nvPr/>
        </p:nvSpPr>
        <p:spPr>
          <a:xfrm>
            <a:off x="518510" y="2992436"/>
            <a:ext cx="1198179" cy="725213"/>
          </a:xfrm>
          <a:prstGeom prst="parallelogram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empty Image</a:t>
            </a:r>
            <a:endParaRPr lang="nl-NL" dirty="0"/>
          </a:p>
        </p:txBody>
      </p:sp>
      <p:sp>
        <p:nvSpPr>
          <p:cNvPr id="6" name="Notched Right Arrow 5"/>
          <p:cNvSpPr/>
          <p:nvPr/>
        </p:nvSpPr>
        <p:spPr>
          <a:xfrm rot="2668648">
            <a:off x="1568302" y="3762703"/>
            <a:ext cx="630621" cy="472966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arallelogram 6"/>
          <p:cNvSpPr/>
          <p:nvPr/>
        </p:nvSpPr>
        <p:spPr>
          <a:xfrm>
            <a:off x="2856185" y="5218386"/>
            <a:ext cx="1418897" cy="725213"/>
          </a:xfrm>
          <a:prstGeom prst="parallelogram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Image’</a:t>
            </a:r>
            <a:endParaRPr lang="nl-NL" dirty="0"/>
          </a:p>
        </p:txBody>
      </p:sp>
      <p:sp>
        <p:nvSpPr>
          <p:cNvPr id="10" name="Parallelogram 9"/>
          <p:cNvSpPr/>
          <p:nvPr/>
        </p:nvSpPr>
        <p:spPr>
          <a:xfrm>
            <a:off x="5193860" y="5218385"/>
            <a:ext cx="1418897" cy="725213"/>
          </a:xfrm>
          <a:prstGeom prst="parallelogram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Image’’</a:t>
            </a:r>
            <a:endParaRPr lang="nl-NL" dirty="0"/>
          </a:p>
        </p:txBody>
      </p:sp>
      <p:sp>
        <p:nvSpPr>
          <p:cNvPr id="11" name="Parallelogram 10"/>
          <p:cNvSpPr/>
          <p:nvPr/>
        </p:nvSpPr>
        <p:spPr>
          <a:xfrm>
            <a:off x="7531536" y="5218386"/>
            <a:ext cx="1418897" cy="725213"/>
          </a:xfrm>
          <a:prstGeom prst="parallelogram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Image’’’</a:t>
            </a:r>
            <a:endParaRPr lang="nl-NL" dirty="0"/>
          </a:p>
        </p:txBody>
      </p:sp>
      <p:sp>
        <p:nvSpPr>
          <p:cNvPr id="12" name="Parallelogram 11"/>
          <p:cNvSpPr/>
          <p:nvPr/>
        </p:nvSpPr>
        <p:spPr>
          <a:xfrm>
            <a:off x="10447281" y="2992436"/>
            <a:ext cx="1198179" cy="725213"/>
          </a:xfrm>
          <a:prstGeom prst="parallelogram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Final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3" name="Notched Right Arrow 12"/>
          <p:cNvSpPr/>
          <p:nvPr/>
        </p:nvSpPr>
        <p:spPr>
          <a:xfrm rot="19027738">
            <a:off x="9739992" y="3764519"/>
            <a:ext cx="630621" cy="472966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Notched Right Arrow 13"/>
          <p:cNvSpPr/>
          <p:nvPr/>
        </p:nvSpPr>
        <p:spPr>
          <a:xfrm>
            <a:off x="5562600" y="958850"/>
            <a:ext cx="445813" cy="342900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Notched Right Arrow 14"/>
          <p:cNvSpPr/>
          <p:nvPr/>
        </p:nvSpPr>
        <p:spPr>
          <a:xfrm>
            <a:off x="5562599" y="1486776"/>
            <a:ext cx="445813" cy="342900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Notched Right Arrow 15"/>
          <p:cNvSpPr/>
          <p:nvPr/>
        </p:nvSpPr>
        <p:spPr>
          <a:xfrm>
            <a:off x="5562598" y="2385780"/>
            <a:ext cx="445813" cy="342900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9755" y="2957152"/>
            <a:ext cx="4438095" cy="1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E7A2F3-BA14-4223-B045-BF4D18259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BDE7A2F3-BA14-4223-B045-BF4D18259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FAEEE0-137C-495A-846C-84D289700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10FAEEE0-137C-495A-846C-84D289700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26B7EA-550F-479D-9D93-C798D6F95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4326B7EA-550F-479D-9D93-C798D6F95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B9D009-9829-40BA-BBA2-AA66FDCA3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31B9D009-9829-40BA-BBA2-AA66FDCA3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A4FA21-C657-4532-96D1-5C0DA96EC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4CA4FA21-C657-4532-96D1-5C0DA96EC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A17A2-B0A5-4A27-AF72-1A74924FA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A43A17A2-B0A5-4A27-AF72-1A74924FA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F4F99D-84E4-4642-965B-F7DC6683F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E7F4F99D-84E4-4642-965B-F7DC6683F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 uiExpand="1">
        <p:bldSub>
          <a:bldDgm bld="one"/>
        </p:bldSub>
      </p:bldGraphic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Transformation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“operational” modes</a:t>
            </a:r>
          </a:p>
          <a:p>
            <a:pPr lvl="1"/>
            <a:r>
              <a:rPr lang="nl-NL" dirty="0" err="1" smtClean="0"/>
              <a:t>profilepic</a:t>
            </a:r>
            <a:r>
              <a:rPr lang="nl-NL" dirty="0" smtClean="0"/>
              <a:t> (default)</a:t>
            </a:r>
          </a:p>
          <a:p>
            <a:pPr lvl="1"/>
            <a:r>
              <a:rPr lang="nl-NL" dirty="0" err="1" smtClean="0"/>
              <a:t>placeholder</a:t>
            </a:r>
            <a:endParaRPr lang="nl-NL" dirty="0" smtClean="0"/>
          </a:p>
          <a:p>
            <a:pPr lvl="1"/>
            <a:r>
              <a:rPr lang="nl-NL" dirty="0" err="1" smtClean="0"/>
              <a:t>securefile</a:t>
            </a:r>
            <a:endParaRPr lang="nl-NL" dirty="0" smtClean="0"/>
          </a:p>
          <a:p>
            <a:pPr lvl="1"/>
            <a:r>
              <a:rPr lang="nl-NL" dirty="0" smtClean="0"/>
              <a:t>File / </a:t>
            </a:r>
            <a:r>
              <a:rPr lang="nl-NL" dirty="0" err="1" smtClean="0"/>
              <a:t>Url</a:t>
            </a:r>
            <a:endParaRPr lang="nl-NL" dirty="0" smtClean="0"/>
          </a:p>
          <a:p>
            <a:pPr lvl="1"/>
            <a:r>
              <a:rPr lang="en-US" i="1" dirty="0" smtClean="0">
                <a:solidFill>
                  <a:schemeClr val="accent5"/>
                </a:solidFill>
              </a:rPr>
              <a:t>custom</a:t>
            </a:r>
            <a:endParaRPr lang="en-US" dirty="0"/>
          </a:p>
          <a:p>
            <a:r>
              <a:rPr lang="en-US" dirty="0" smtClean="0"/>
              <a:t>Custom mode is defined in </a:t>
            </a:r>
            <a:r>
              <a:rPr lang="en-US" dirty="0" err="1" smtClean="0"/>
              <a:t>web.config</a:t>
            </a:r>
            <a:r>
              <a:rPr lang="en-US" dirty="0" smtClean="0"/>
              <a:t> </a:t>
            </a:r>
            <a:r>
              <a:rPr lang="en-US" i="1" dirty="0" err="1" smtClean="0"/>
              <a:t>AppSettings</a:t>
            </a:r>
            <a:endParaRPr lang="en-US" i="1" dirty="0" smtClean="0"/>
          </a:p>
          <a:p>
            <a:pPr lvl="1"/>
            <a:r>
              <a:rPr lang="en-US" dirty="0" smtClean="0"/>
              <a:t>“</a:t>
            </a:r>
            <a:r>
              <a:rPr lang="nl-NL" dirty="0" err="1" smtClean="0"/>
              <a:t>DnnImageHandler.</a:t>
            </a:r>
            <a:r>
              <a:rPr lang="nl-NL" i="1" dirty="0" err="1" smtClean="0">
                <a:solidFill>
                  <a:schemeClr val="accent5"/>
                </a:solidFill>
              </a:rPr>
              <a:t>mode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Value is a fully qualified class name and this concrete class should be subclass of </a:t>
            </a:r>
            <a:r>
              <a:rPr lang="nl-NL" dirty="0" err="1" smtClean="0"/>
              <a:t>ImageTransform</a:t>
            </a:r>
            <a:endParaRPr lang="nl-NL" dirty="0" smtClean="0"/>
          </a:p>
          <a:p>
            <a:r>
              <a:rPr lang="nl-NL" dirty="0" err="1" smtClean="0"/>
              <a:t>Example</a:t>
            </a:r>
            <a:r>
              <a:rPr lang="nl-NL" dirty="0" smtClean="0"/>
              <a:t> of a </a:t>
            </a:r>
            <a:r>
              <a:rPr lang="nl-NL" dirty="0" err="1" smtClean="0">
                <a:solidFill>
                  <a:schemeClr val="accent5"/>
                </a:solidFill>
              </a:rPr>
              <a:t>custom</a:t>
            </a:r>
            <a:r>
              <a:rPr lang="nl-NL" dirty="0" smtClean="0">
                <a:solidFill>
                  <a:schemeClr val="accent5"/>
                </a:solidFill>
              </a:rPr>
              <a:t> mode</a:t>
            </a:r>
            <a:r>
              <a:rPr lang="nl-NL" dirty="0" smtClean="0"/>
              <a:t>? Product </a:t>
            </a:r>
            <a:r>
              <a:rPr lang="nl-NL" dirty="0" err="1" smtClean="0"/>
              <a:t>Catalog</a:t>
            </a:r>
            <a:r>
              <a:rPr lang="nl-NL" dirty="0" smtClean="0"/>
              <a:t>!</a:t>
            </a:r>
          </a:p>
          <a:p>
            <a:pPr lvl="1"/>
            <a:r>
              <a:rPr lang="nl-NL" dirty="0" smtClean="0"/>
              <a:t>Load a product image </a:t>
            </a:r>
            <a:r>
              <a:rPr lang="nl-NL" dirty="0" err="1" smtClean="0"/>
              <a:t>from</a:t>
            </a:r>
            <a:r>
              <a:rPr lang="nl-NL" dirty="0" smtClean="0"/>
              <a:t> a </a:t>
            </a:r>
            <a:r>
              <a:rPr lang="nl-NL" dirty="0" err="1" smtClean="0"/>
              <a:t>custom</a:t>
            </a:r>
            <a:r>
              <a:rPr lang="nl-NL" dirty="0" smtClean="0"/>
              <a:t> tabel or database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27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Transformations DNN8(.0.3)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92900" y="1101436"/>
            <a:ext cx="4546600" cy="4971149"/>
          </a:xfrm>
        </p:spPr>
        <p:txBody>
          <a:bodyPr/>
          <a:lstStyle/>
          <a:p>
            <a:r>
              <a:rPr lang="en-US" dirty="0" smtClean="0"/>
              <a:t>Transformations are included based on </a:t>
            </a:r>
            <a:r>
              <a:rPr lang="en-US" dirty="0" err="1" smtClean="0"/>
              <a:t>QueryString</a:t>
            </a:r>
            <a:r>
              <a:rPr lang="en-US" dirty="0" smtClean="0"/>
              <a:t> arguments</a:t>
            </a:r>
          </a:p>
          <a:p>
            <a:r>
              <a:rPr lang="en-US" dirty="0" smtClean="0"/>
              <a:t>Transformations are run in the shown order</a:t>
            </a:r>
          </a:p>
          <a:p>
            <a:r>
              <a:rPr lang="en-US" dirty="0" smtClean="0"/>
              <a:t>Transformations can defined their own parameters (i.e. </a:t>
            </a:r>
            <a:r>
              <a:rPr lang="en-US" dirty="0" err="1" smtClean="0"/>
              <a:t>QueryString</a:t>
            </a:r>
            <a:r>
              <a:rPr lang="en-US" dirty="0" smtClean="0"/>
              <a:t> arguments</a:t>
            </a:r>
          </a:p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877714"/>
              </p:ext>
            </p:extLst>
          </p:nvPr>
        </p:nvGraphicFramePr>
        <p:xfrm>
          <a:off x="469900" y="1101436"/>
          <a:ext cx="5813137" cy="497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iped Right Arrow 4"/>
          <p:cNvSpPr/>
          <p:nvPr/>
        </p:nvSpPr>
        <p:spPr>
          <a:xfrm rot="5400000">
            <a:off x="2795752" y="2963917"/>
            <a:ext cx="4377558" cy="1045779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0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F4325C-BB27-4EC2-AA78-DB254CA34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9F4325C-BB27-4EC2-AA78-DB254CA34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9F4325C-BB27-4EC2-AA78-DB254CA34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9F4325C-BB27-4EC2-AA78-DB254CA34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2DE140-C92B-4E8D-A452-80B21CA80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912DE140-C92B-4E8D-A452-80B21CA80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912DE140-C92B-4E8D-A452-80B21CA80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12DE140-C92B-4E8D-A452-80B21CA80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6B7335-768B-4BF3-8B57-4D135E779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D36B7335-768B-4BF3-8B57-4D135E779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36B7335-768B-4BF3-8B57-4D135E779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36B7335-768B-4BF3-8B57-4D135E779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6A99D3-4861-416D-869A-77F341F50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086A99D3-4861-416D-869A-77F341F50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086A99D3-4861-416D-869A-77F341F50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086A99D3-4861-416D-869A-77F341F50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95248-DB2E-4341-9D10-09A7B847B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51C95248-DB2E-4341-9D10-09A7B847B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51C95248-DB2E-4341-9D10-09A7B847B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51C95248-DB2E-4341-9D10-09A7B847B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605F3E-5F19-42F9-B1CF-A3A28C70D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9C605F3E-5F19-42F9-B1CF-A3A28C70D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9C605F3E-5F19-42F9-B1CF-A3A28C70D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9C605F3E-5F19-42F9-B1CF-A3A28C70D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77DCDA-8250-4CF7-A5BB-DD10B9341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6B77DCDA-8250-4CF7-A5BB-DD10B9341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6B77DCDA-8250-4CF7-A5BB-DD10B9341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6B77DCDA-8250-4CF7-A5BB-DD10B9341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5455D0-6E6A-4AFC-A6A9-C9A97D303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625455D0-6E6A-4AFC-A6A9-C9A97D303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625455D0-6E6A-4AFC-A6A9-C9A97D303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625455D0-6E6A-4AFC-A6A9-C9A97D303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77B57-1AC8-4B44-962E-77D1EA4B5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31077B57-1AC8-4B44-962E-77D1EA4B5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31077B57-1AC8-4B44-962E-77D1EA4B5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31077B57-1AC8-4B44-962E-77D1EA4B5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0B495F-D78C-44E1-AF1E-1D4588F9F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460B495F-D78C-44E1-AF1E-1D4588F9F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460B495F-D78C-44E1-AF1E-1D4588F9F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460B495F-D78C-44E1-AF1E-1D4588F9F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DE0AF-D9BB-4312-A591-35D1F659D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C97DE0AF-D9BB-4312-A591-35D1F659D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97DE0AF-D9BB-4312-A591-35D1F659D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C97DE0AF-D9BB-4312-A591-35D1F659D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54E30C-7557-4A38-813E-F81610687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C454E30C-7557-4A38-813E-F81610687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C454E30C-7557-4A38-813E-F81610687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C454E30C-7557-4A38-813E-F81610687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5D683D-C2F8-402D-9036-E1749BC99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75D683D-C2F8-402D-9036-E1749BC99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75D683D-C2F8-402D-9036-E1749BC99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75D683D-C2F8-402D-9036-E1749BC99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41FAE-48F8-4C39-8BE6-01CD82D92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58C41FAE-48F8-4C39-8BE6-01CD82D92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58C41FAE-48F8-4C39-8BE6-01CD82D92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58C41FAE-48F8-4C39-8BE6-01CD82D92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Graphic spid="4" grpId="0" uiExpand="1">
        <p:bldSub>
          <a:bldDgm bld="one"/>
        </p:bldSub>
      </p:bldGraphic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8509" y="677711"/>
            <a:ext cx="9552381" cy="4800000"/>
          </a:xfrm>
          <a:prstGeom prst="rect">
            <a:avLst/>
          </a:prstGeom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469900" y="5654566"/>
            <a:ext cx="10769600" cy="418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notice: for readability the URLs are not encoded.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84028" y="622300"/>
            <a:ext cx="2581822" cy="292099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ounded Rectangle 11"/>
          <p:cNvSpPr/>
          <p:nvPr/>
        </p:nvSpPr>
        <p:spPr>
          <a:xfrm>
            <a:off x="3584028" y="2190750"/>
            <a:ext cx="6722022" cy="292099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ounded Rectangle 14"/>
          <p:cNvSpPr/>
          <p:nvPr/>
        </p:nvSpPr>
        <p:spPr>
          <a:xfrm>
            <a:off x="3584028" y="3759200"/>
            <a:ext cx="2035722" cy="292099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ounded Rectangle 15"/>
          <p:cNvSpPr/>
          <p:nvPr/>
        </p:nvSpPr>
        <p:spPr>
          <a:xfrm>
            <a:off x="5619750" y="3759200"/>
            <a:ext cx="615950" cy="292099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ounded Rectangle 16"/>
          <p:cNvSpPr/>
          <p:nvPr/>
        </p:nvSpPr>
        <p:spPr>
          <a:xfrm>
            <a:off x="6235700" y="3759200"/>
            <a:ext cx="2178050" cy="292099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ular Callout 9"/>
          <p:cNvSpPr/>
          <p:nvPr/>
        </p:nvSpPr>
        <p:spPr>
          <a:xfrm>
            <a:off x="3651250" y="4406900"/>
            <a:ext cx="1092200" cy="425450"/>
          </a:xfrm>
          <a:prstGeom prst="wedgeRectCallout">
            <a:avLst>
              <a:gd name="adj1" fmla="val -27809"/>
              <a:gd name="adj2" fmla="val -11733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Start</a:t>
            </a:r>
            <a:endParaRPr lang="nl-NL" dirty="0"/>
          </a:p>
        </p:txBody>
      </p:sp>
      <p:sp>
        <p:nvSpPr>
          <p:cNvPr id="19" name="Rectangular Callout 18"/>
          <p:cNvSpPr/>
          <p:nvPr/>
        </p:nvSpPr>
        <p:spPr>
          <a:xfrm>
            <a:off x="5381625" y="4406900"/>
            <a:ext cx="1092200" cy="425450"/>
          </a:xfrm>
          <a:prstGeom prst="wedgeRectCallout">
            <a:avLst>
              <a:gd name="adj1" fmla="val -5135"/>
              <a:gd name="adj2" fmla="val -1068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Resize</a:t>
            </a:r>
            <a:endParaRPr lang="nl-NL" dirty="0"/>
          </a:p>
        </p:txBody>
      </p:sp>
      <p:sp>
        <p:nvSpPr>
          <p:cNvPr id="20" name="Rectangular Callout 19"/>
          <p:cNvSpPr/>
          <p:nvPr/>
        </p:nvSpPr>
        <p:spPr>
          <a:xfrm>
            <a:off x="6848474" y="4410075"/>
            <a:ext cx="1336675" cy="425450"/>
          </a:xfrm>
          <a:prstGeom prst="wedgeRectCallout">
            <a:avLst>
              <a:gd name="adj1" fmla="val -39437"/>
              <a:gd name="adj2" fmla="val -1068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RotateFlip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57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wswire.com/blog/wp-content/uploads/2014/12/How-to-Write-a-Press-Release-Summary-and-Why-It-Matt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48714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Wrapped up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Start using the DNN8 </a:t>
            </a:r>
            <a:r>
              <a:rPr lang="en-US" b="1" dirty="0" smtClean="0">
                <a:solidFill>
                  <a:schemeClr val="accent5"/>
                </a:solidFill>
              </a:rPr>
              <a:t>Image Handler</a:t>
            </a:r>
            <a:r>
              <a:rPr lang="en-US" dirty="0" smtClean="0"/>
              <a:t>!</a:t>
            </a:r>
          </a:p>
          <a:p>
            <a:r>
              <a:rPr lang="en-US" dirty="0" smtClean="0"/>
              <a:t>Simple URL syntax, using query string parameters</a:t>
            </a:r>
          </a:p>
          <a:p>
            <a:r>
              <a:rPr lang="en-US" dirty="0" smtClean="0"/>
              <a:t>Ability to specify a default image</a:t>
            </a:r>
          </a:p>
          <a:p>
            <a:r>
              <a:rPr lang="en-US" dirty="0" smtClean="0"/>
              <a:t>Use in your own module or in plain HTML (module/template)</a:t>
            </a:r>
          </a:p>
          <a:p>
            <a:r>
              <a:rPr lang="en-US" i="1" dirty="0" smtClean="0"/>
              <a:t>With great power comes great responsibility</a:t>
            </a:r>
          </a:p>
          <a:p>
            <a:pPr lvl="1"/>
            <a:r>
              <a:rPr lang="en-US" dirty="0" smtClean="0"/>
              <a:t>Don’t overuse</a:t>
            </a:r>
          </a:p>
          <a:p>
            <a:pPr lvl="1"/>
            <a:r>
              <a:rPr lang="en-US" dirty="0" smtClean="0"/>
              <a:t>Usually not needed for button images</a:t>
            </a:r>
          </a:p>
          <a:p>
            <a:r>
              <a:rPr lang="en-US" dirty="0" smtClean="0"/>
              <a:t>Possibilities for future extensions: </a:t>
            </a:r>
          </a:p>
          <a:p>
            <a:pPr lvl="1"/>
            <a:r>
              <a:rPr lang="en-US" dirty="0" smtClean="0"/>
              <a:t>Watermark transformation</a:t>
            </a:r>
          </a:p>
          <a:p>
            <a:pPr lvl="1"/>
            <a:r>
              <a:rPr lang="en-US" dirty="0" smtClean="0"/>
              <a:t>Tracking of images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Don’t reinvent the wheel, get on board now!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976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Revealing the DNN8 API Hidden Gems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 this session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Module Settings API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Image Handler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Dependency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Questions</a:t>
            </a:r>
          </a:p>
          <a:p>
            <a:endParaRPr lang="en-US" dirty="0"/>
          </a:p>
        </p:txBody>
      </p:sp>
      <p:pic>
        <p:nvPicPr>
          <p:cNvPr id="5" name="Picture 2" descr="http://blog.dbvisit.com/wp-content/uploads/2014/10/Dbvisit-Replicates-Hidden-Gem-is-the-audit-fe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72" y="3592286"/>
            <a:ext cx="2480299" cy="24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– your picture moment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Image Handler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Folder location in DNN Platform solution: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DotNetNuke.Library</a:t>
            </a:r>
            <a:r>
              <a:rPr lang="en-US" b="1" dirty="0" smtClean="0"/>
              <a:t>\Services\</a:t>
            </a:r>
            <a:r>
              <a:rPr lang="en-US" b="1" dirty="0" err="1" smtClean="0"/>
              <a:t>GeneratedImage</a:t>
            </a:r>
            <a:endParaRPr lang="en-US" b="1" dirty="0" smtClean="0"/>
          </a:p>
          <a:p>
            <a:pPr marL="0" indent="0">
              <a:buNone/>
            </a:pPr>
            <a:r>
              <a:rPr lang="en-US" i="1" dirty="0" smtClean="0"/>
              <a:t>	check </a:t>
            </a:r>
            <a:r>
              <a:rPr lang="en-US" i="1" dirty="0" err="1" smtClean="0">
                <a:solidFill>
                  <a:schemeClr val="accent5"/>
                </a:solidFill>
              </a:rPr>
              <a:t>DnnImageHandler.cs</a:t>
            </a:r>
            <a:r>
              <a:rPr lang="en-US" i="1" dirty="0" smtClean="0"/>
              <a:t> for all </a:t>
            </a:r>
            <a:r>
              <a:rPr lang="en-US" i="1" dirty="0" err="1" smtClean="0"/>
              <a:t>QueryString</a:t>
            </a:r>
            <a:r>
              <a:rPr lang="en-US" i="1" dirty="0" smtClean="0"/>
              <a:t> parameters!</a:t>
            </a:r>
          </a:p>
        </p:txBody>
      </p:sp>
      <p:pic>
        <p:nvPicPr>
          <p:cNvPr id="5" name="Picture 4" descr="http://www.refugepoint.org/wp-content/uploads/2013/06/getinvolved_icon_jo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6" y="3487142"/>
            <a:ext cx="2857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5886" y="5482475"/>
            <a:ext cx="7484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/>
              <a:t>https://github.com/dnnsoftware/Dnn.Platform</a:t>
            </a:r>
          </a:p>
        </p:txBody>
      </p:sp>
      <p:pic>
        <p:nvPicPr>
          <p:cNvPr id="8" name="Picture 2" descr="https://static.pexels.com/photos/46282/lens-technical-camera-photography-4628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0" y="3889914"/>
            <a:ext cx="370332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Revealing the DNN8 Hidden Gems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 this session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Module Settings API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Image Handler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Client Dependency Framework, featuring Peter Donker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Questions</a:t>
            </a:r>
          </a:p>
          <a:p>
            <a:endParaRPr lang="en-US" dirty="0"/>
          </a:p>
        </p:txBody>
      </p:sp>
      <p:pic>
        <p:nvPicPr>
          <p:cNvPr id="5" name="Afbeelding 3" descr="breakpo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4462243"/>
            <a:ext cx="2743200" cy="1610342"/>
          </a:xfrm>
          <a:prstGeom prst="rect">
            <a:avLst/>
          </a:prstGeom>
        </p:spPr>
      </p:pic>
      <p:pic>
        <p:nvPicPr>
          <p:cNvPr id="6" name="Picture 2" descr="http://blog.dbvisit.com/wp-content/uploads/2014/10/Dbvisit-Replicates-Hidden-Gem-is-the-audit-fea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72" y="3592286"/>
            <a:ext cx="2480299" cy="24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5155" y="21544"/>
            <a:ext cx="11359167" cy="4801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Serge van der Ven</a:t>
            </a:r>
          </a:p>
          <a:p>
            <a:pPr marL="0" indent="0">
              <a:buNone/>
            </a:pPr>
            <a:r>
              <a:rPr lang="en-US" dirty="0" smtClean="0"/>
              <a:t>Husband, father of a son (12 </a:t>
            </a:r>
            <a:r>
              <a:rPr lang="en-US" dirty="0" err="1" smtClean="0"/>
              <a:t>yrs</a:t>
            </a:r>
            <a:r>
              <a:rPr lang="en-US" dirty="0" smtClean="0"/>
              <a:t>) and daughter (10 </a:t>
            </a:r>
            <a:r>
              <a:rPr lang="en-US" dirty="0" err="1" smtClean="0"/>
              <a:t>yrs</a:t>
            </a:r>
            <a:r>
              <a:rPr lang="en-US" dirty="0" smtClean="0"/>
              <a:t>),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musician, skier, loves DNN, XCESS DNN consultant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34" y="2459048"/>
            <a:ext cx="2736865" cy="1087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124" y="901700"/>
            <a:ext cx="1502375" cy="15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reprovinci.nl/static/image/828/6/The%20big%20rev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56243" y="-696191"/>
            <a:ext cx="1920961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1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  <a:endParaRPr lang="en-US" sz="413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917212" y="3485410"/>
            <a:ext cx="2438400" cy="2438400"/>
            <a:chOff x="6917212" y="3485410"/>
            <a:chExt cx="2438400" cy="2438400"/>
          </a:xfrm>
        </p:grpSpPr>
        <p:pic>
          <p:nvPicPr>
            <p:cNvPr id="10" name="Picture 6" descr="http://iconizer.net/files/Siena/orig/label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212" y="348541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414515" y="4172108"/>
              <a:ext cx="14437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SPA</a:t>
              </a:r>
              <a:endPara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06405" y="3489014"/>
            <a:ext cx="2438400" cy="2438400"/>
            <a:chOff x="3906405" y="3489014"/>
            <a:chExt cx="2438400" cy="2438400"/>
          </a:xfrm>
        </p:grpSpPr>
        <p:pic>
          <p:nvPicPr>
            <p:cNvPr id="2054" name="Picture 6" descr="http://iconizer.net/files/Siena/orig/label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405" y="3489014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261939" y="4172108"/>
              <a:ext cx="1727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MVC</a:t>
              </a:r>
              <a:endPara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613" y="1398898"/>
            <a:ext cx="5715798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Revealing the DNN8 API Hidden Gems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 this session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Module </a:t>
            </a:r>
            <a:r>
              <a:rPr lang="en-US" dirty="0" smtClean="0">
                <a:solidFill>
                  <a:schemeClr val="accent6"/>
                </a:solidFill>
              </a:rPr>
              <a:t>Settings</a:t>
            </a:r>
            <a:r>
              <a:rPr lang="en-US" dirty="0" smtClean="0">
                <a:solidFill>
                  <a:schemeClr val="accent5"/>
                </a:solidFill>
              </a:rPr>
              <a:t> API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Image Handler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Dependency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Questions</a:t>
            </a:r>
          </a:p>
          <a:p>
            <a:endParaRPr lang="en-US" dirty="0"/>
          </a:p>
        </p:txBody>
      </p:sp>
      <p:pic>
        <p:nvPicPr>
          <p:cNvPr id="5" name="Picture 2" descr="http://blog.dbvisit.com/wp-content/uploads/2014/10/Dbvisit-Replicates-Hidden-Gem-is-the-audit-fea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72" y="3592286"/>
            <a:ext cx="2480299" cy="24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8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should </a:t>
            </a:r>
            <a:r>
              <a:rPr lang="en-US" dirty="0" smtClean="0"/>
              <a:t>recognize 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1063200"/>
            <a:ext cx="8685714" cy="30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82686"/>
            <a:ext cx="8485714" cy="117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706880" y="1120140"/>
            <a:ext cx="2651760" cy="27432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ounded Rectangle 5"/>
          <p:cNvSpPr/>
          <p:nvPr/>
        </p:nvSpPr>
        <p:spPr>
          <a:xfrm>
            <a:off x="5814060" y="2514600"/>
            <a:ext cx="3341554" cy="27432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ounded Rectangle 7"/>
          <p:cNvSpPr/>
          <p:nvPr/>
        </p:nvSpPr>
        <p:spPr>
          <a:xfrm>
            <a:off x="5349240" y="5149096"/>
            <a:ext cx="3307080" cy="238608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2281" y="613620"/>
            <a:ext cx="2899719" cy="2841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122119">
            <a:off x="9699905" y="1526651"/>
            <a:ext cx="2202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uxton Sketch" panose="03080500000500000004" pitchFamily="66" charset="0"/>
              </a:rPr>
              <a:t>Use string-keys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uxton Sketch" panose="03080500000500000004" pitchFamily="66" charset="0"/>
              </a:rPr>
              <a:t>Conversions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uxton Sketch" panose="03080500000500000004" pitchFamily="66" charset="0"/>
              </a:rPr>
              <a:t>Explicit defaults</a:t>
            </a:r>
            <a:endParaRPr lang="en-US" sz="2000" dirty="0">
              <a:latin typeface="Buxton Sketch" panose="030805000005000000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94760" y="5434583"/>
            <a:ext cx="1379220" cy="27432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ounded Rectangle 12"/>
          <p:cNvSpPr/>
          <p:nvPr/>
        </p:nvSpPr>
        <p:spPr>
          <a:xfrm>
            <a:off x="830580" y="3749040"/>
            <a:ext cx="3032760" cy="22860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2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  <p:bldP spid="3" grpId="1" uiExpand="1" animBg="1"/>
      <p:bldP spid="6" grpId="0" uiExpand="1" animBg="1"/>
      <p:bldP spid="6" grpId="1" animBg="1"/>
      <p:bldP spid="8" grpId="0" uiExpand="1" animBg="1"/>
      <p:bldP spid="8" grpId="1" animBg="1"/>
      <p:bldP spid="11" grpId="0" uiExpand="1" build="p"/>
      <p:bldP spid="12" grpId="0" uiExpand="1" animBg="1"/>
      <p:bldP spid="12" grpId="1" uiExpan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perialphoenix.files.wordpress.com/2011/05/hands-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166110"/>
            <a:ext cx="5581650" cy="319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see some hands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Who has ever</a:t>
            </a:r>
          </a:p>
          <a:p>
            <a:r>
              <a:rPr lang="en-US" dirty="0" smtClean="0"/>
              <a:t>had errors due to typos in the setting names?</a:t>
            </a:r>
          </a:p>
          <a:p>
            <a:r>
              <a:rPr lang="en-US" dirty="0" smtClean="0"/>
              <a:t>had errors due to conversion mismatch in load and save?</a:t>
            </a:r>
          </a:p>
          <a:p>
            <a:r>
              <a:rPr lang="en-US" dirty="0" smtClean="0"/>
              <a:t>build a custom wrapper around module settings?</a:t>
            </a:r>
          </a:p>
          <a:p>
            <a:r>
              <a:rPr lang="en-US" dirty="0" smtClean="0"/>
              <a:t>incorporated such wrapper into a custom library (assembly)?</a:t>
            </a:r>
          </a:p>
        </p:txBody>
      </p:sp>
    </p:spTree>
    <p:extLst>
      <p:ext uri="{BB962C8B-B14F-4D97-AF65-F5344CB8AC3E}">
        <p14:creationId xmlns:p14="http://schemas.microsoft.com/office/powerpoint/2010/main" val="7108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DNNConnect">
      <a:dk1>
        <a:srgbClr val="47292B"/>
      </a:dk1>
      <a:lt1>
        <a:sysClr val="window" lastClr="FFFFFF"/>
      </a:lt1>
      <a:dk2>
        <a:srgbClr val="502E30"/>
      </a:dk2>
      <a:lt2>
        <a:srgbClr val="F1E7E8"/>
      </a:lt2>
      <a:accent1>
        <a:srgbClr val="D8BABC"/>
      </a:accent1>
      <a:accent2>
        <a:srgbClr val="DD9797"/>
      </a:accent2>
      <a:accent3>
        <a:srgbClr val="B47E82"/>
      </a:accent3>
      <a:accent4>
        <a:srgbClr val="C0BEAF"/>
      </a:accent4>
      <a:accent5>
        <a:srgbClr val="CE6868"/>
      </a:accent5>
      <a:accent6>
        <a:srgbClr val="CB7678"/>
      </a:accent6>
      <a:hlink>
        <a:srgbClr val="FFFFFF"/>
      </a:hlink>
      <a:folHlink>
        <a:srgbClr val="D8D8D8"/>
      </a:folHlink>
    </a:clrScheme>
    <a:fontScheme name="DNNConnec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D1A06D-B506-498B-854A-9C2209356ACC}" vid="{5987BAE6-5762-43B9-A112-C1EEE456E1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v2 - DNNConnect2016</Template>
  <TotalTime>1702</TotalTime>
  <Words>1288</Words>
  <Application>Microsoft Office PowerPoint</Application>
  <PresentationFormat>Widescreen</PresentationFormat>
  <Paragraphs>310</Paragraphs>
  <Slides>42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Buxton Sketch</vt:lpstr>
      <vt:lpstr>Calibri</vt:lpstr>
      <vt:lpstr>Segoe UI</vt:lpstr>
      <vt:lpstr>Segoe UI Light</vt:lpstr>
      <vt:lpstr>Wingdings</vt:lpstr>
      <vt:lpstr>Tema de Office</vt:lpstr>
      <vt:lpstr>DNN8 API Hidden Gems</vt:lpstr>
      <vt:lpstr>Please support our valuable sponsors</vt:lpstr>
      <vt:lpstr>Revealing the DNN8 API Hidden Gems</vt:lpstr>
      <vt:lpstr>Revealing the DNN8 API Hidden Gems</vt:lpstr>
      <vt:lpstr>Introduction</vt:lpstr>
      <vt:lpstr>Introduction</vt:lpstr>
      <vt:lpstr>Revealing the DNN8 API Hidden Gems</vt:lpstr>
      <vt:lpstr>You should recognize this</vt:lpstr>
      <vt:lpstr>Lets see some hands</vt:lpstr>
      <vt:lpstr>Wouldn’t it be great</vt:lpstr>
      <vt:lpstr>Yes you can!</vt:lpstr>
      <vt:lpstr>A little bit of background</vt:lpstr>
      <vt:lpstr>Define a new Module Settings API</vt:lpstr>
      <vt:lpstr>Inspiration: DNN DAL vs. DAL2</vt:lpstr>
      <vt:lpstr>Result: DAL2 vs. Module Settings”2”</vt:lpstr>
      <vt:lpstr>Easy to understand and simple to use!</vt:lpstr>
      <vt:lpstr>DNN Repository pattern!</vt:lpstr>
      <vt:lpstr>Easy to use – Settings Control</vt:lpstr>
      <vt:lpstr>So… what’s in the box?</vt:lpstr>
      <vt:lpstr>But wait… there is more!</vt:lpstr>
      <vt:lpstr>And more…</vt:lpstr>
      <vt:lpstr>And even more…</vt:lpstr>
      <vt:lpstr>One small wrapper for [a] man…</vt:lpstr>
      <vt:lpstr>Module Settings API and WebAPI</vt:lpstr>
      <vt:lpstr>Wrapped up</vt:lpstr>
      <vt:lpstr>Resources – your picture moment</vt:lpstr>
      <vt:lpstr>Revealing the DNN8 API Hidden Gems</vt:lpstr>
      <vt:lpstr>Lets see some hands</vt:lpstr>
      <vt:lpstr>Lets see some hands - outcome</vt:lpstr>
      <vt:lpstr>Wouldn’t it be great</vt:lpstr>
      <vt:lpstr>Yes you can!</vt:lpstr>
      <vt:lpstr>Time to rewrite</vt:lpstr>
      <vt:lpstr>So you handle HTTP(s)</vt:lpstr>
      <vt:lpstr>So you handle HTTP(s) - continued</vt:lpstr>
      <vt:lpstr>It works with: TRANSFORMATIONS</vt:lpstr>
      <vt:lpstr>Start Transformation</vt:lpstr>
      <vt:lpstr>Available Transformations DNN8(.0.3)</vt:lpstr>
      <vt:lpstr>Examples</vt:lpstr>
      <vt:lpstr>Wrapped up</vt:lpstr>
      <vt:lpstr>Resources – your picture moment</vt:lpstr>
      <vt:lpstr>Revealing the DNN8 Hidden Gems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 van der Ven</dc:creator>
  <cp:lastModifiedBy>Serge van der Ven</cp:lastModifiedBy>
  <cp:revision>521</cp:revision>
  <dcterms:created xsi:type="dcterms:W3CDTF">2016-05-24T13:19:20Z</dcterms:created>
  <dcterms:modified xsi:type="dcterms:W3CDTF">2016-06-09T20:15:58Z</dcterms:modified>
</cp:coreProperties>
</file>